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696" r:id="rId3"/>
    <p:sldMasterId id="2147483726" r:id="rId4"/>
    <p:sldMasterId id="2147483750" r:id="rId5"/>
  </p:sldMasterIdLst>
  <p:sldIdLst>
    <p:sldId id="258" r:id="rId6"/>
    <p:sldId id="269" r:id="rId7"/>
    <p:sldId id="267" r:id="rId8"/>
    <p:sldId id="270" r:id="rId9"/>
    <p:sldId id="271" r:id="rId10"/>
    <p:sldId id="272" r:id="rId11"/>
    <p:sldId id="273" r:id="rId12"/>
    <p:sldId id="274" r:id="rId13"/>
    <p:sldId id="275" r:id="rId14"/>
    <p:sldId id="276" r:id="rId15"/>
    <p:sldId id="277" r:id="rId16"/>
    <p:sldId id="278" r:id="rId17"/>
    <p:sldId id="279" r:id="rId18"/>
    <p:sldId id="281" r:id="rId19"/>
    <p:sldId id="282" r:id="rId20"/>
    <p:sldId id="280" r:id="rId21"/>
    <p:sldId id="261" r:id="rId22"/>
    <p:sldId id="283" r:id="rId23"/>
    <p:sldId id="263" r:id="rId24"/>
    <p:sldId id="265" r:id="rId25"/>
    <p:sldId id="284" r:id="rId26"/>
    <p:sldId id="285" r:id="rId27"/>
    <p:sldId id="286" r:id="rId28"/>
    <p:sldId id="287" r:id="rId29"/>
    <p:sldId id="288" r:id="rId30"/>
    <p:sldId id="295" r:id="rId31"/>
    <p:sldId id="294" r:id="rId32"/>
    <p:sldId id="289" r:id="rId33"/>
    <p:sldId id="291" r:id="rId34"/>
    <p:sldId id="292" r:id="rId35"/>
    <p:sldId id="296" r:id="rId36"/>
    <p:sldId id="299" r:id="rId37"/>
    <p:sldId id="298" r:id="rId38"/>
    <p:sldId id="300" r:id="rId39"/>
    <p:sldId id="297" r:id="rId40"/>
    <p:sldId id="301" r:id="rId41"/>
    <p:sldId id="303" r:id="rId42"/>
    <p:sldId id="305" r:id="rId43"/>
    <p:sldId id="306" r:id="rId44"/>
    <p:sldId id="307" r:id="rId45"/>
    <p:sldId id="308" r:id="rId46"/>
    <p:sldId id="312" r:id="rId47"/>
    <p:sldId id="313" r:id="rId48"/>
    <p:sldId id="314" r:id="rId49"/>
    <p:sldId id="315" r:id="rId50"/>
    <p:sldId id="316" r:id="rId51"/>
    <p:sldId id="317" r:id="rId52"/>
    <p:sldId id="318" r:id="rId53"/>
    <p:sldId id="319" r:id="rId54"/>
    <p:sldId id="320" r:id="rId55"/>
    <p:sldId id="321" r:id="rId56"/>
    <p:sldId id="322" r:id="rId57"/>
    <p:sldId id="323" r:id="rId58"/>
    <p:sldId id="324" r:id="rId59"/>
    <p:sldId id="325" r:id="rId60"/>
    <p:sldId id="326" r:id="rId61"/>
    <p:sldId id="327" r:id="rId62"/>
    <p:sldId id="328" r:id="rId63"/>
    <p:sldId id="329" r:id="rId64"/>
    <p:sldId id="330"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6" autoAdjust="0"/>
    <p:restoredTop sz="94660"/>
  </p:normalViewPr>
  <p:slideViewPr>
    <p:cSldViewPr snapToGrid="0">
      <p:cViewPr varScale="1">
        <p:scale>
          <a:sx n="80" d="100"/>
          <a:sy n="80" d="100"/>
        </p:scale>
        <p:origin x="-12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8385615-0AEB-4375-92C9-18879DA0AB1C}" type="datetimeFigureOut">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03099-6481-40B4-B83F-B810CA346690}" type="slidenum">
              <a:rPr lang="en-US" smtClean="0"/>
              <a:t>‹#›</a:t>
            </a:fld>
            <a:endParaRPr lang="en-US"/>
          </a:p>
        </p:txBody>
      </p:sp>
    </p:spTree>
    <p:extLst>
      <p:ext uri="{BB962C8B-B14F-4D97-AF65-F5344CB8AC3E}">
        <p14:creationId xmlns:p14="http://schemas.microsoft.com/office/powerpoint/2010/main" val="3970237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385615-0AEB-4375-92C9-18879DA0AB1C}" type="datetimeFigureOut">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03099-6481-40B4-B83F-B810CA346690}" type="slidenum">
              <a:rPr lang="en-US" smtClean="0"/>
              <a:t>‹#›</a:t>
            </a:fld>
            <a:endParaRPr lang="en-US"/>
          </a:p>
        </p:txBody>
      </p:sp>
    </p:spTree>
    <p:extLst>
      <p:ext uri="{BB962C8B-B14F-4D97-AF65-F5344CB8AC3E}">
        <p14:creationId xmlns:p14="http://schemas.microsoft.com/office/powerpoint/2010/main" val="1210447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385615-0AEB-4375-92C9-18879DA0AB1C}" type="datetimeFigureOut">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03099-6481-40B4-B83F-B810CA346690}" type="slidenum">
              <a:rPr lang="en-US" smtClean="0"/>
              <a:t>‹#›</a:t>
            </a:fld>
            <a:endParaRPr lang="en-US"/>
          </a:p>
        </p:txBody>
      </p:sp>
    </p:spTree>
    <p:extLst>
      <p:ext uri="{BB962C8B-B14F-4D97-AF65-F5344CB8AC3E}">
        <p14:creationId xmlns:p14="http://schemas.microsoft.com/office/powerpoint/2010/main" val="621742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8385615-0AEB-4375-92C9-18879DA0AB1C}" type="datetimeFigureOut">
              <a:rPr lang="en-US" smtClean="0"/>
              <a:t>9/17/2021</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EF503099-6481-40B4-B83F-B810CA346690}" type="slidenum">
              <a:rPr lang="en-US" smtClean="0"/>
              <a:t>‹#›</a:t>
            </a:fld>
            <a:endParaRPr lang="en-US"/>
          </a:p>
        </p:txBody>
      </p:sp>
    </p:spTree>
    <p:extLst>
      <p:ext uri="{BB962C8B-B14F-4D97-AF65-F5344CB8AC3E}">
        <p14:creationId xmlns:p14="http://schemas.microsoft.com/office/powerpoint/2010/main" val="3310714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385615-0AEB-4375-92C9-18879DA0AB1C}" type="datetimeFigureOut">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EF503099-6481-40B4-B83F-B810CA346690}" type="slidenum">
              <a:rPr lang="en-US" smtClean="0"/>
              <a:t>‹#›</a:t>
            </a:fld>
            <a:endParaRPr lang="en-US"/>
          </a:p>
        </p:txBody>
      </p:sp>
    </p:spTree>
    <p:extLst>
      <p:ext uri="{BB962C8B-B14F-4D97-AF65-F5344CB8AC3E}">
        <p14:creationId xmlns:p14="http://schemas.microsoft.com/office/powerpoint/2010/main" val="928482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8385615-0AEB-4375-92C9-18879DA0AB1C}" type="datetimeFigureOut">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03099-6481-40B4-B83F-B810CA346690}" type="slidenum">
              <a:rPr lang="en-US" smtClean="0"/>
              <a:t>‹#›</a:t>
            </a:fld>
            <a:endParaRPr lang="en-US"/>
          </a:p>
        </p:txBody>
      </p:sp>
    </p:spTree>
    <p:extLst>
      <p:ext uri="{BB962C8B-B14F-4D97-AF65-F5344CB8AC3E}">
        <p14:creationId xmlns:p14="http://schemas.microsoft.com/office/powerpoint/2010/main" val="2724023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8385615-0AEB-4375-92C9-18879DA0AB1C}" type="datetimeFigureOut">
              <a:rPr lang="en-US" smtClean="0"/>
              <a:t>9/17/2021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503099-6481-40B4-B83F-B810CA346690}" type="slidenum">
              <a:rPr lang="en-US" smtClean="0"/>
              <a:t>‹#›</a:t>
            </a:fld>
            <a:endParaRPr lang="en-US"/>
          </a:p>
        </p:txBody>
      </p:sp>
    </p:spTree>
    <p:extLst>
      <p:ext uri="{BB962C8B-B14F-4D97-AF65-F5344CB8AC3E}">
        <p14:creationId xmlns:p14="http://schemas.microsoft.com/office/powerpoint/2010/main" val="27193535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8385615-0AEB-4375-92C9-18879DA0AB1C}" type="datetimeFigureOut">
              <a:rPr lang="en-US" smtClean="0"/>
              <a:t>9/17/2021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503099-6481-40B4-B83F-B810CA346690}" type="slidenum">
              <a:rPr lang="en-US" smtClean="0"/>
              <a:t>‹#›</a:t>
            </a:fld>
            <a:endParaRPr lang="en-US"/>
          </a:p>
        </p:txBody>
      </p:sp>
    </p:spTree>
    <p:extLst>
      <p:ext uri="{BB962C8B-B14F-4D97-AF65-F5344CB8AC3E}">
        <p14:creationId xmlns:p14="http://schemas.microsoft.com/office/powerpoint/2010/main" val="728723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8385615-0AEB-4375-92C9-18879DA0AB1C}" type="datetimeFigureOut">
              <a:rPr lang="en-US" smtClean="0"/>
              <a:t>9/17/2021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503099-6481-40B4-B83F-B810CA346690}" type="slidenum">
              <a:rPr lang="en-US" smtClean="0"/>
              <a:t>‹#›</a:t>
            </a:fld>
            <a:endParaRPr lang="en-US"/>
          </a:p>
        </p:txBody>
      </p:sp>
    </p:spTree>
    <p:extLst>
      <p:ext uri="{BB962C8B-B14F-4D97-AF65-F5344CB8AC3E}">
        <p14:creationId xmlns:p14="http://schemas.microsoft.com/office/powerpoint/2010/main" val="15014616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385615-0AEB-4375-92C9-18879DA0AB1C}" type="datetimeFigureOut">
              <a:rPr lang="en-US" smtClean="0"/>
              <a:t>9/17/2021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503099-6481-40B4-B83F-B810CA346690}" type="slidenum">
              <a:rPr lang="en-US" smtClean="0"/>
              <a:t>‹#›</a:t>
            </a:fld>
            <a:endParaRPr lang="en-US"/>
          </a:p>
        </p:txBody>
      </p:sp>
    </p:spTree>
    <p:extLst>
      <p:ext uri="{BB962C8B-B14F-4D97-AF65-F5344CB8AC3E}">
        <p14:creationId xmlns:p14="http://schemas.microsoft.com/office/powerpoint/2010/main" val="41517331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8385615-0AEB-4375-92C9-18879DA0AB1C}" type="datetimeFigureOut">
              <a:rPr lang="en-US" smtClean="0"/>
              <a:t>9/17/2021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503099-6481-40B4-B83F-B810CA346690}" type="slidenum">
              <a:rPr lang="en-US" smtClean="0"/>
              <a:t>‹#›</a:t>
            </a:fld>
            <a:endParaRPr lang="en-US"/>
          </a:p>
        </p:txBody>
      </p:sp>
    </p:spTree>
    <p:extLst>
      <p:ext uri="{BB962C8B-B14F-4D97-AF65-F5344CB8AC3E}">
        <p14:creationId xmlns:p14="http://schemas.microsoft.com/office/powerpoint/2010/main" val="307262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385615-0AEB-4375-92C9-18879DA0AB1C}" type="datetimeFigureOut">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03099-6481-40B4-B83F-B810CA346690}" type="slidenum">
              <a:rPr lang="en-US" smtClean="0"/>
              <a:t>‹#›</a:t>
            </a:fld>
            <a:endParaRPr lang="en-US"/>
          </a:p>
        </p:txBody>
      </p:sp>
    </p:spTree>
    <p:extLst>
      <p:ext uri="{BB962C8B-B14F-4D97-AF65-F5344CB8AC3E}">
        <p14:creationId xmlns:p14="http://schemas.microsoft.com/office/powerpoint/2010/main" val="3287033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8385615-0AEB-4375-92C9-18879DA0AB1C}" type="datetimeFigureOut">
              <a:rPr lang="en-US" smtClean="0"/>
              <a:t>9/17/2021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503099-6481-40B4-B83F-B810CA346690}" type="slidenum">
              <a:rPr lang="en-US" smtClean="0"/>
              <a:t>‹#›</a:t>
            </a:fld>
            <a:endParaRPr lang="en-US"/>
          </a:p>
        </p:txBody>
      </p:sp>
    </p:spTree>
    <p:extLst>
      <p:ext uri="{BB962C8B-B14F-4D97-AF65-F5344CB8AC3E}">
        <p14:creationId xmlns:p14="http://schemas.microsoft.com/office/powerpoint/2010/main" val="32324493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8385615-0AEB-4375-92C9-18879DA0AB1C}" type="datetimeFigureOut">
              <a:rPr lang="en-US" smtClean="0"/>
              <a:t>9/17/2021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503099-6481-40B4-B83F-B810CA346690}" type="slidenum">
              <a:rPr lang="en-US" smtClean="0"/>
              <a:t>‹#›</a:t>
            </a:fld>
            <a:endParaRPr lang="en-US"/>
          </a:p>
        </p:txBody>
      </p:sp>
    </p:spTree>
    <p:extLst>
      <p:ext uri="{BB962C8B-B14F-4D97-AF65-F5344CB8AC3E}">
        <p14:creationId xmlns:p14="http://schemas.microsoft.com/office/powerpoint/2010/main" val="22160930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8385615-0AEB-4375-92C9-18879DA0AB1C}" type="datetimeFigureOut">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03099-6481-40B4-B83F-B810CA346690}" type="slidenum">
              <a:rPr lang="en-US" smtClean="0"/>
              <a:t>‹#›</a:t>
            </a:fld>
            <a:endParaRPr lang="en-US"/>
          </a:p>
        </p:txBody>
      </p:sp>
    </p:spTree>
    <p:extLst>
      <p:ext uri="{BB962C8B-B14F-4D97-AF65-F5344CB8AC3E}">
        <p14:creationId xmlns:p14="http://schemas.microsoft.com/office/powerpoint/2010/main" val="3488988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8385615-0AEB-4375-92C9-18879DA0AB1C}" type="datetimeFigureOut">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03099-6481-40B4-B83F-B810CA346690}" type="slidenum">
              <a:rPr lang="en-US" smtClean="0"/>
              <a:t>‹#›</a:t>
            </a:fld>
            <a:endParaRPr lang="en-US"/>
          </a:p>
        </p:txBody>
      </p:sp>
    </p:spTree>
    <p:extLst>
      <p:ext uri="{BB962C8B-B14F-4D97-AF65-F5344CB8AC3E}">
        <p14:creationId xmlns:p14="http://schemas.microsoft.com/office/powerpoint/2010/main" val="16270733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8385615-0AEB-4375-92C9-18879DA0AB1C}" type="datetimeFigureOut">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03099-6481-40B4-B83F-B810CA346690}" type="slidenum">
              <a:rPr lang="en-US" smtClean="0"/>
              <a:t>‹#›</a:t>
            </a:fld>
            <a:endParaRPr lang="en-US"/>
          </a:p>
        </p:txBody>
      </p:sp>
    </p:spTree>
    <p:extLst>
      <p:ext uri="{BB962C8B-B14F-4D97-AF65-F5344CB8AC3E}">
        <p14:creationId xmlns:p14="http://schemas.microsoft.com/office/powerpoint/2010/main" val="21843915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8385615-0AEB-4375-92C9-18879DA0AB1C}" type="datetimeFigureOut">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03099-6481-40B4-B83F-B810CA346690}" type="slidenum">
              <a:rPr lang="en-US" smtClean="0"/>
              <a:t>‹#›</a:t>
            </a:fld>
            <a:endParaRPr lang="en-US"/>
          </a:p>
        </p:txBody>
      </p:sp>
    </p:spTree>
    <p:extLst>
      <p:ext uri="{BB962C8B-B14F-4D97-AF65-F5344CB8AC3E}">
        <p14:creationId xmlns:p14="http://schemas.microsoft.com/office/powerpoint/2010/main" val="20540839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8385615-0AEB-4375-92C9-18879DA0AB1C}" type="datetimeFigureOut">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03099-6481-40B4-B83F-B810CA346690}" type="slidenum">
              <a:rPr lang="en-US" smtClean="0"/>
              <a:t>‹#›</a:t>
            </a:fld>
            <a:endParaRPr lang="en-US"/>
          </a:p>
        </p:txBody>
      </p:sp>
    </p:spTree>
    <p:extLst>
      <p:ext uri="{BB962C8B-B14F-4D97-AF65-F5344CB8AC3E}">
        <p14:creationId xmlns:p14="http://schemas.microsoft.com/office/powerpoint/2010/main" val="14282919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385615-0AEB-4375-92C9-18879DA0AB1C}" type="datetimeFigureOut">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03099-6481-40B4-B83F-B810CA346690}" type="slidenum">
              <a:rPr lang="en-US" smtClean="0"/>
              <a:t>‹#›</a:t>
            </a:fld>
            <a:endParaRPr lang="en-US"/>
          </a:p>
        </p:txBody>
      </p:sp>
    </p:spTree>
    <p:extLst>
      <p:ext uri="{BB962C8B-B14F-4D97-AF65-F5344CB8AC3E}">
        <p14:creationId xmlns:p14="http://schemas.microsoft.com/office/powerpoint/2010/main" val="33777608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385615-0AEB-4375-92C9-18879DA0AB1C}" type="datetimeFigureOut">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03099-6481-40B4-B83F-B810CA346690}" type="slidenum">
              <a:rPr lang="en-US" smtClean="0"/>
              <a:t>‹#›</a:t>
            </a:fld>
            <a:endParaRPr lang="en-US"/>
          </a:p>
        </p:txBody>
      </p:sp>
    </p:spTree>
    <p:extLst>
      <p:ext uri="{BB962C8B-B14F-4D97-AF65-F5344CB8AC3E}">
        <p14:creationId xmlns:p14="http://schemas.microsoft.com/office/powerpoint/2010/main" val="3996008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8385615-0AEB-4375-92C9-18879DA0AB1C}" type="datetimeFigureOut">
              <a:rPr lang="en-US" smtClean="0"/>
              <a:t>9/17/2021</a:t>
            </a:fld>
            <a:endParaRPr lang="en-US"/>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EF503099-6481-40B4-B83F-B810CA346690}" type="slidenum">
              <a:rPr lang="en-US" smtClean="0"/>
              <a:t>‹#›</a:t>
            </a:fld>
            <a:endParaRPr lang="en-U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113585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8385615-0AEB-4375-92C9-18879DA0AB1C}" type="datetimeFigureOut">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03099-6481-40B4-B83F-B810CA346690}" type="slidenum">
              <a:rPr lang="en-US" smtClean="0"/>
              <a:t>‹#›</a:t>
            </a:fld>
            <a:endParaRPr lang="en-US"/>
          </a:p>
        </p:txBody>
      </p:sp>
    </p:spTree>
    <p:extLst>
      <p:ext uri="{BB962C8B-B14F-4D97-AF65-F5344CB8AC3E}">
        <p14:creationId xmlns:p14="http://schemas.microsoft.com/office/powerpoint/2010/main" val="1511027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385615-0AEB-4375-92C9-18879DA0AB1C}" type="datetimeFigureOut">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03099-6481-40B4-B83F-B810CA346690}" type="slidenum">
              <a:rPr lang="en-US" smtClean="0"/>
              <a:t>‹#›</a:t>
            </a:fld>
            <a:endParaRPr lang="en-US"/>
          </a:p>
        </p:txBody>
      </p:sp>
    </p:spTree>
    <p:extLst>
      <p:ext uri="{BB962C8B-B14F-4D97-AF65-F5344CB8AC3E}">
        <p14:creationId xmlns:p14="http://schemas.microsoft.com/office/powerpoint/2010/main" val="12360548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8385615-0AEB-4375-92C9-18879DA0AB1C}" type="datetimeFigureOut">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03099-6481-40B4-B83F-B810CA346690}" type="slidenum">
              <a:rPr lang="en-US" smtClean="0"/>
              <a:t>‹#›</a:t>
            </a:fld>
            <a:endParaRPr lang="en-US"/>
          </a:p>
        </p:txBody>
      </p:sp>
    </p:spTree>
    <p:extLst>
      <p:ext uri="{BB962C8B-B14F-4D97-AF65-F5344CB8AC3E}">
        <p14:creationId xmlns:p14="http://schemas.microsoft.com/office/powerpoint/2010/main" val="22002838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8385615-0AEB-4375-92C9-18879DA0AB1C}" type="datetimeFigureOut">
              <a:rPr lang="en-US" smtClean="0"/>
              <a:t>9/17/2021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503099-6481-40B4-B83F-B810CA346690}" type="slidenum">
              <a:rPr lang="en-US" smtClean="0"/>
              <a:t>‹#›</a:t>
            </a:fld>
            <a:endParaRPr lang="en-US"/>
          </a:p>
        </p:txBody>
      </p:sp>
    </p:spTree>
    <p:extLst>
      <p:ext uri="{BB962C8B-B14F-4D97-AF65-F5344CB8AC3E}">
        <p14:creationId xmlns:p14="http://schemas.microsoft.com/office/powerpoint/2010/main" val="40896390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8385615-0AEB-4375-92C9-18879DA0AB1C}" type="datetimeFigureOut">
              <a:rPr lang="en-US" smtClean="0"/>
              <a:t>9/17/2021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503099-6481-40B4-B83F-B810CA346690}" type="slidenum">
              <a:rPr lang="en-US" smtClean="0"/>
              <a:t>‹#›</a:t>
            </a:fld>
            <a:endParaRPr lang="en-US"/>
          </a:p>
        </p:txBody>
      </p:sp>
    </p:spTree>
    <p:extLst>
      <p:ext uri="{BB962C8B-B14F-4D97-AF65-F5344CB8AC3E}">
        <p14:creationId xmlns:p14="http://schemas.microsoft.com/office/powerpoint/2010/main" val="4854907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8385615-0AEB-4375-92C9-18879DA0AB1C}" type="datetimeFigureOut">
              <a:rPr lang="en-US" smtClean="0"/>
              <a:t>9/17/2021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503099-6481-40B4-B83F-B810CA346690}" type="slidenum">
              <a:rPr lang="en-US" smtClean="0"/>
              <a:t>‹#›</a:t>
            </a:fld>
            <a:endParaRPr lang="en-US"/>
          </a:p>
        </p:txBody>
      </p:sp>
    </p:spTree>
    <p:extLst>
      <p:ext uri="{BB962C8B-B14F-4D97-AF65-F5344CB8AC3E}">
        <p14:creationId xmlns:p14="http://schemas.microsoft.com/office/powerpoint/2010/main" val="18039226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385615-0AEB-4375-92C9-18879DA0AB1C}" type="datetimeFigureOut">
              <a:rPr lang="en-US" smtClean="0"/>
              <a:t>9/17/2021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503099-6481-40B4-B83F-B810CA346690}" type="slidenum">
              <a:rPr lang="en-US" smtClean="0"/>
              <a:t>‹#›</a:t>
            </a:fld>
            <a:endParaRPr lang="en-US"/>
          </a:p>
        </p:txBody>
      </p:sp>
    </p:spTree>
    <p:extLst>
      <p:ext uri="{BB962C8B-B14F-4D97-AF65-F5344CB8AC3E}">
        <p14:creationId xmlns:p14="http://schemas.microsoft.com/office/powerpoint/2010/main" val="22934504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385615-0AEB-4375-92C9-18879DA0AB1C}" type="datetimeFigureOut">
              <a:rPr lang="en-US" smtClean="0"/>
              <a:t>9/17/2021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503099-6481-40B4-B83F-B810CA346690}" type="slidenum">
              <a:rPr lang="en-US" smtClean="0"/>
              <a:t>‹#›</a:t>
            </a:fld>
            <a:endParaRPr lang="en-US"/>
          </a:p>
        </p:txBody>
      </p:sp>
    </p:spTree>
    <p:extLst>
      <p:ext uri="{BB962C8B-B14F-4D97-AF65-F5344CB8AC3E}">
        <p14:creationId xmlns:p14="http://schemas.microsoft.com/office/powerpoint/2010/main" val="31029253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385615-0AEB-4375-92C9-18879DA0AB1C}" type="datetimeFigureOut">
              <a:rPr lang="en-US" smtClean="0"/>
              <a:t>9/17/2021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503099-6481-40B4-B83F-B810CA346690}" type="slidenum">
              <a:rPr lang="en-US" smtClean="0"/>
              <a:t>‹#›</a:t>
            </a:fld>
            <a:endParaRPr lang="en-US"/>
          </a:p>
        </p:txBody>
      </p:sp>
    </p:spTree>
    <p:extLst>
      <p:ext uri="{BB962C8B-B14F-4D97-AF65-F5344CB8AC3E}">
        <p14:creationId xmlns:p14="http://schemas.microsoft.com/office/powerpoint/2010/main" val="10467637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385615-0AEB-4375-92C9-18879DA0AB1C}" type="datetimeFigureOut">
              <a:rPr lang="en-US" smtClean="0"/>
              <a:t>9/17/2021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503099-6481-40B4-B83F-B810CA346690}" type="slidenum">
              <a:rPr lang="en-US" smtClean="0"/>
              <a:t>‹#›</a:t>
            </a:fld>
            <a:endParaRPr lang="en-US"/>
          </a:p>
        </p:txBody>
      </p:sp>
    </p:spTree>
    <p:extLst>
      <p:ext uri="{BB962C8B-B14F-4D97-AF65-F5344CB8AC3E}">
        <p14:creationId xmlns:p14="http://schemas.microsoft.com/office/powerpoint/2010/main" val="3444037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385615-0AEB-4375-92C9-18879DA0AB1C}" type="datetimeFigureOut">
              <a:rPr lang="en-US" smtClean="0"/>
              <a:t>9/17/2021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503099-6481-40B4-B83F-B810CA346690}" type="slidenum">
              <a:rPr lang="en-US" smtClean="0"/>
              <a:t>‹#›</a:t>
            </a:fld>
            <a:endParaRPr lang="en-US"/>
          </a:p>
        </p:txBody>
      </p:sp>
    </p:spTree>
    <p:extLst>
      <p:ext uri="{BB962C8B-B14F-4D97-AF65-F5344CB8AC3E}">
        <p14:creationId xmlns:p14="http://schemas.microsoft.com/office/powerpoint/2010/main" val="4153021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8385615-0AEB-4375-92C9-18879DA0AB1C}" type="datetimeFigureOut">
              <a:rPr lang="en-US" smtClean="0"/>
              <a:t>9/17/2021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503099-6481-40B4-B83F-B810CA346690}" type="slidenum">
              <a:rPr lang="en-US" smtClean="0"/>
              <a:t>‹#›</a:t>
            </a:fld>
            <a:endParaRPr lang="en-US"/>
          </a:p>
        </p:txBody>
      </p:sp>
    </p:spTree>
    <p:extLst>
      <p:ext uri="{BB962C8B-B14F-4D97-AF65-F5344CB8AC3E}">
        <p14:creationId xmlns:p14="http://schemas.microsoft.com/office/powerpoint/2010/main" val="4105058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385615-0AEB-4375-92C9-18879DA0AB1C}" type="datetimeFigureOut">
              <a:rPr lang="en-US" smtClean="0"/>
              <a:t>9/17/2021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503099-6481-40B4-B83F-B810CA346690}" type="slidenum">
              <a:rPr lang="en-US" smtClean="0"/>
              <a:t>‹#›</a:t>
            </a:fld>
            <a:endParaRPr lang="en-U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5869927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385615-0AEB-4375-92C9-18879DA0AB1C}" type="datetimeFigureOut">
              <a:rPr lang="en-US" smtClean="0"/>
              <a:t>9/17/2021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503099-6481-40B4-B83F-B810CA346690}" type="slidenum">
              <a:rPr lang="en-US" smtClean="0"/>
              <a:t>‹#›</a:t>
            </a:fld>
            <a:endParaRPr lang="en-US"/>
          </a:p>
        </p:txBody>
      </p:sp>
    </p:spTree>
    <p:extLst>
      <p:ext uri="{BB962C8B-B14F-4D97-AF65-F5344CB8AC3E}">
        <p14:creationId xmlns:p14="http://schemas.microsoft.com/office/powerpoint/2010/main" val="7215031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F8385615-0AEB-4375-92C9-18879DA0AB1C}" type="datetimeFigureOut">
              <a:rPr lang="en-US" smtClean="0"/>
              <a:t>9/17/2021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503099-6481-40B4-B83F-B810CA346690}" type="slidenum">
              <a:rPr lang="en-US" smtClean="0"/>
              <a:t>‹#›</a:t>
            </a:fld>
            <a:endParaRPr lang="en-US"/>
          </a:p>
        </p:txBody>
      </p:sp>
    </p:spTree>
    <p:extLst>
      <p:ext uri="{BB962C8B-B14F-4D97-AF65-F5344CB8AC3E}">
        <p14:creationId xmlns:p14="http://schemas.microsoft.com/office/powerpoint/2010/main" val="31428400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F8385615-0AEB-4375-92C9-18879DA0AB1C}" type="datetimeFigureOut">
              <a:rPr lang="en-US" smtClean="0"/>
              <a:t>9/17/2021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503099-6481-40B4-B83F-B810CA346690}" type="slidenum">
              <a:rPr lang="en-US" smtClean="0"/>
              <a:t>‹#›</a:t>
            </a:fld>
            <a:endParaRPr lang="en-US"/>
          </a:p>
        </p:txBody>
      </p:sp>
    </p:spTree>
    <p:extLst>
      <p:ext uri="{BB962C8B-B14F-4D97-AF65-F5344CB8AC3E}">
        <p14:creationId xmlns:p14="http://schemas.microsoft.com/office/powerpoint/2010/main" val="7693921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385615-0AEB-4375-92C9-18879DA0AB1C}" type="datetimeFigureOut">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03099-6481-40B4-B83F-B810CA346690}" type="slidenum">
              <a:rPr lang="en-US" smtClean="0"/>
              <a:t>‹#›</a:t>
            </a:fld>
            <a:endParaRPr lang="en-US"/>
          </a:p>
        </p:txBody>
      </p:sp>
    </p:spTree>
    <p:extLst>
      <p:ext uri="{BB962C8B-B14F-4D97-AF65-F5344CB8AC3E}">
        <p14:creationId xmlns:p14="http://schemas.microsoft.com/office/powerpoint/2010/main" val="35666349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385615-0AEB-4375-92C9-18879DA0AB1C}" type="datetimeFigureOut">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03099-6481-40B4-B83F-B810CA346690}" type="slidenum">
              <a:rPr lang="en-US" smtClean="0"/>
              <a:t>‹#›</a:t>
            </a:fld>
            <a:endParaRPr lang="en-US"/>
          </a:p>
        </p:txBody>
      </p:sp>
    </p:spTree>
    <p:extLst>
      <p:ext uri="{BB962C8B-B14F-4D97-AF65-F5344CB8AC3E}">
        <p14:creationId xmlns:p14="http://schemas.microsoft.com/office/powerpoint/2010/main" val="10616273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8385615-0AEB-4375-92C9-18879DA0AB1C}" type="datetimeFigureOut">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03099-6481-40B4-B83F-B810CA346690}"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385615-0AEB-4375-92C9-18879DA0AB1C}" type="datetimeFigureOut">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03099-6481-40B4-B83F-B810CA346690}" type="slidenum">
              <a:rPr lang="en-US" smtClean="0"/>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385615-0AEB-4375-92C9-18879DA0AB1C}" type="datetimeFigureOut">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03099-6481-40B4-B83F-B810CA346690}"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8385615-0AEB-4375-92C9-18879DA0AB1C}" type="datetimeFigureOut">
              <a:rPr lang="en-US" smtClean="0"/>
              <a:t>9/17/2021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503099-6481-40B4-B83F-B810CA34669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385615-0AEB-4375-92C9-18879DA0AB1C}" type="datetimeFigureOut">
              <a:rPr lang="en-US" smtClean="0"/>
              <a:t>9/17/2021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503099-6481-40B4-B83F-B810CA346690}" type="slidenum">
              <a:rPr lang="en-US" smtClean="0"/>
              <a:t>‹#›</a:t>
            </a:fld>
            <a:endParaRPr lang="en-US"/>
          </a:p>
        </p:txBody>
      </p:sp>
    </p:spTree>
    <p:extLst>
      <p:ext uri="{BB962C8B-B14F-4D97-AF65-F5344CB8AC3E}">
        <p14:creationId xmlns:p14="http://schemas.microsoft.com/office/powerpoint/2010/main" val="12478697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385615-0AEB-4375-92C9-18879DA0AB1C}" type="datetimeFigureOut">
              <a:rPr lang="en-US" smtClean="0"/>
              <a:t>9/17/2021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503099-6481-40B4-B83F-B810CA346690}"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385615-0AEB-4375-92C9-18879DA0AB1C}" type="datetimeFigureOut">
              <a:rPr lang="en-US" smtClean="0"/>
              <a:t>9/17/2021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503099-6481-40B4-B83F-B810CA346690}" type="slidenum">
              <a:rPr lang="en-US" smtClean="0"/>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385615-0AEB-4375-92C9-18879DA0AB1C}" type="datetimeFigureOut">
              <a:rPr lang="en-US" smtClean="0"/>
              <a:t>9/17/2021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503099-6481-40B4-B83F-B810CA346690}"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385615-0AEB-4375-92C9-18879DA0AB1C}" type="datetimeFigureOut">
              <a:rPr lang="en-US" smtClean="0"/>
              <a:t>9/17/2021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503099-6481-40B4-B83F-B810CA346690}" type="slidenum">
              <a:rPr lang="en-US" smtClean="0"/>
              <a:t>‹#›</a:t>
            </a:fld>
            <a:endParaRPr lang="en-US"/>
          </a:p>
        </p:txBody>
      </p:sp>
      <p:sp>
        <p:nvSpPr>
          <p:cNvPr id="9" name="Content Placeholder 8"/>
          <p:cNvSpPr>
            <a:spLocks noGrp="1"/>
          </p:cNvSpPr>
          <p:nvPr>
            <p:ph sz="quarter" idx="13"/>
          </p:nvPr>
        </p:nvSpPr>
        <p:spPr>
          <a:xfrm>
            <a:off x="406400" y="381000"/>
            <a:ext cx="103632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8385615-0AEB-4375-92C9-18879DA0AB1C}" type="datetimeFigureOut">
              <a:rPr lang="en-US" smtClean="0"/>
              <a:t>9/17/2021</a:t>
            </a:fld>
            <a:endParaRPr lang="en-US"/>
          </a:p>
        </p:txBody>
      </p:sp>
      <p:sp>
        <p:nvSpPr>
          <p:cNvPr id="9" name="Slide Number Placeholder 8"/>
          <p:cNvSpPr>
            <a:spLocks noGrp="1"/>
          </p:cNvSpPr>
          <p:nvPr>
            <p:ph type="sldNum" sz="quarter" idx="11"/>
          </p:nvPr>
        </p:nvSpPr>
        <p:spPr/>
        <p:txBody>
          <a:bodyPr/>
          <a:lstStyle/>
          <a:p>
            <a:fld id="{EF503099-6481-40B4-B83F-B810CA346690}"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385615-0AEB-4375-92C9-18879DA0AB1C}" type="datetimeFigureOut">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03099-6481-40B4-B83F-B810CA346690}"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385615-0AEB-4375-92C9-18879DA0AB1C}" type="datetimeFigureOut">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03099-6481-40B4-B83F-B810CA346690}"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828DA6F-0439-4495-AECE-4431F73B47C8}" type="datetimeFigureOut">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C6E877-CB2A-4527-82B9-39BDB23BD6A2}" type="slidenum">
              <a:rPr lang="en-US" smtClean="0"/>
              <a:t>‹#›</a:t>
            </a:fld>
            <a:endParaRPr lang="en-US"/>
          </a:p>
        </p:txBody>
      </p:sp>
    </p:spTree>
    <p:extLst>
      <p:ext uri="{BB962C8B-B14F-4D97-AF65-F5344CB8AC3E}">
        <p14:creationId xmlns:p14="http://schemas.microsoft.com/office/powerpoint/2010/main" val="12743146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28DA6F-0439-4495-AECE-4431F73B47C8}" type="datetimeFigureOut">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C6E877-CB2A-4527-82B9-39BDB23BD6A2}" type="slidenum">
              <a:rPr lang="en-US" smtClean="0"/>
              <a:t>‹#›</a:t>
            </a:fld>
            <a:endParaRPr lang="en-US"/>
          </a:p>
        </p:txBody>
      </p:sp>
    </p:spTree>
    <p:extLst>
      <p:ext uri="{BB962C8B-B14F-4D97-AF65-F5344CB8AC3E}">
        <p14:creationId xmlns:p14="http://schemas.microsoft.com/office/powerpoint/2010/main" val="14465270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28DA6F-0439-4495-AECE-4431F73B47C8}" type="datetimeFigureOut">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C6E877-CB2A-4527-82B9-39BDB23BD6A2}" type="slidenum">
              <a:rPr lang="en-US" smtClean="0"/>
              <a:t>‹#›</a:t>
            </a:fld>
            <a:endParaRPr lang="en-US"/>
          </a:p>
        </p:txBody>
      </p:sp>
    </p:spTree>
    <p:extLst>
      <p:ext uri="{BB962C8B-B14F-4D97-AF65-F5344CB8AC3E}">
        <p14:creationId xmlns:p14="http://schemas.microsoft.com/office/powerpoint/2010/main" val="3965810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385615-0AEB-4375-92C9-18879DA0AB1C}" type="datetimeFigureOut">
              <a:rPr lang="en-US" smtClean="0"/>
              <a:t>9/17/2021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503099-6481-40B4-B83F-B810CA346690}" type="slidenum">
              <a:rPr lang="en-US" smtClean="0"/>
              <a:t>‹#›</a:t>
            </a:fld>
            <a:endParaRPr lang="en-US"/>
          </a:p>
        </p:txBody>
      </p:sp>
    </p:spTree>
    <p:extLst>
      <p:ext uri="{BB962C8B-B14F-4D97-AF65-F5344CB8AC3E}">
        <p14:creationId xmlns:p14="http://schemas.microsoft.com/office/powerpoint/2010/main" val="35280504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28DA6F-0439-4495-AECE-4431F73B47C8}" type="datetimeFigureOut">
              <a:rPr lang="en-US" smtClean="0"/>
              <a:t>9/17/2021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C6E877-CB2A-4527-82B9-39BDB23BD6A2}" type="slidenum">
              <a:rPr lang="en-US" smtClean="0"/>
              <a:t>‹#›</a:t>
            </a:fld>
            <a:endParaRPr lang="en-US"/>
          </a:p>
        </p:txBody>
      </p:sp>
    </p:spTree>
    <p:extLst>
      <p:ext uri="{BB962C8B-B14F-4D97-AF65-F5344CB8AC3E}">
        <p14:creationId xmlns:p14="http://schemas.microsoft.com/office/powerpoint/2010/main" val="14473140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28DA6F-0439-4495-AECE-4431F73B47C8}" type="datetimeFigureOut">
              <a:rPr lang="en-US" smtClean="0"/>
              <a:t>9/17/2021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C6E877-CB2A-4527-82B9-39BDB23BD6A2}" type="slidenum">
              <a:rPr lang="en-US" smtClean="0"/>
              <a:t>‹#›</a:t>
            </a:fld>
            <a:endParaRPr lang="en-US"/>
          </a:p>
        </p:txBody>
      </p:sp>
    </p:spTree>
    <p:extLst>
      <p:ext uri="{BB962C8B-B14F-4D97-AF65-F5344CB8AC3E}">
        <p14:creationId xmlns:p14="http://schemas.microsoft.com/office/powerpoint/2010/main" val="38214960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28DA6F-0439-4495-AECE-4431F73B47C8}" type="datetimeFigureOut">
              <a:rPr lang="en-US" smtClean="0"/>
              <a:t>9/17/2021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C6E877-CB2A-4527-82B9-39BDB23BD6A2}" type="slidenum">
              <a:rPr lang="en-US" smtClean="0"/>
              <a:t>‹#›</a:t>
            </a:fld>
            <a:endParaRPr lang="en-US"/>
          </a:p>
        </p:txBody>
      </p:sp>
    </p:spTree>
    <p:extLst>
      <p:ext uri="{BB962C8B-B14F-4D97-AF65-F5344CB8AC3E}">
        <p14:creationId xmlns:p14="http://schemas.microsoft.com/office/powerpoint/2010/main" val="4636585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28DA6F-0439-4495-AECE-4431F73B47C8}" type="datetimeFigureOut">
              <a:rPr lang="en-US" smtClean="0"/>
              <a:t>9/17/2021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C6E877-CB2A-4527-82B9-39BDB23BD6A2}" type="slidenum">
              <a:rPr lang="en-US" smtClean="0"/>
              <a:t>‹#›</a:t>
            </a:fld>
            <a:endParaRPr lang="en-US"/>
          </a:p>
        </p:txBody>
      </p:sp>
    </p:spTree>
    <p:extLst>
      <p:ext uri="{BB962C8B-B14F-4D97-AF65-F5344CB8AC3E}">
        <p14:creationId xmlns:p14="http://schemas.microsoft.com/office/powerpoint/2010/main" val="30398674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28DA6F-0439-4495-AECE-4431F73B47C8}" type="datetimeFigureOut">
              <a:rPr lang="en-US" smtClean="0"/>
              <a:t>9/17/2021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C6E877-CB2A-4527-82B9-39BDB23BD6A2}" type="slidenum">
              <a:rPr lang="en-US" smtClean="0"/>
              <a:t>‹#›</a:t>
            </a:fld>
            <a:endParaRPr lang="en-US"/>
          </a:p>
        </p:txBody>
      </p:sp>
    </p:spTree>
    <p:extLst>
      <p:ext uri="{BB962C8B-B14F-4D97-AF65-F5344CB8AC3E}">
        <p14:creationId xmlns:p14="http://schemas.microsoft.com/office/powerpoint/2010/main" val="37654644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28DA6F-0439-4495-AECE-4431F73B47C8}" type="datetimeFigureOut">
              <a:rPr lang="en-US" smtClean="0"/>
              <a:t>9/17/2021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C6E877-CB2A-4527-82B9-39BDB23BD6A2}" type="slidenum">
              <a:rPr lang="en-US" smtClean="0"/>
              <a:t>‹#›</a:t>
            </a:fld>
            <a:endParaRPr lang="en-US"/>
          </a:p>
        </p:txBody>
      </p:sp>
    </p:spTree>
    <p:extLst>
      <p:ext uri="{BB962C8B-B14F-4D97-AF65-F5344CB8AC3E}">
        <p14:creationId xmlns:p14="http://schemas.microsoft.com/office/powerpoint/2010/main" val="33625653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28DA6F-0439-4495-AECE-4431F73B47C8}" type="datetimeFigureOut">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C6E877-CB2A-4527-82B9-39BDB23BD6A2}" type="slidenum">
              <a:rPr lang="en-US" smtClean="0"/>
              <a:t>‹#›</a:t>
            </a:fld>
            <a:endParaRPr lang="en-US"/>
          </a:p>
        </p:txBody>
      </p:sp>
    </p:spTree>
    <p:extLst>
      <p:ext uri="{BB962C8B-B14F-4D97-AF65-F5344CB8AC3E}">
        <p14:creationId xmlns:p14="http://schemas.microsoft.com/office/powerpoint/2010/main" val="31962971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28DA6F-0439-4495-AECE-4431F73B47C8}" type="datetimeFigureOut">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C6E877-CB2A-4527-82B9-39BDB23BD6A2}" type="slidenum">
              <a:rPr lang="en-US" smtClean="0"/>
              <a:t>‹#›</a:t>
            </a:fld>
            <a:endParaRPr lang="en-US"/>
          </a:p>
        </p:txBody>
      </p:sp>
    </p:spTree>
    <p:extLst>
      <p:ext uri="{BB962C8B-B14F-4D97-AF65-F5344CB8AC3E}">
        <p14:creationId xmlns:p14="http://schemas.microsoft.com/office/powerpoint/2010/main" val="4075133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385615-0AEB-4375-92C9-18879DA0AB1C}" type="datetimeFigureOut">
              <a:rPr lang="en-US" smtClean="0"/>
              <a:t>9/17/2021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503099-6481-40B4-B83F-B810CA346690}" type="slidenum">
              <a:rPr lang="en-US" smtClean="0"/>
              <a:t>‹#›</a:t>
            </a:fld>
            <a:endParaRPr lang="en-US"/>
          </a:p>
        </p:txBody>
      </p:sp>
    </p:spTree>
    <p:extLst>
      <p:ext uri="{BB962C8B-B14F-4D97-AF65-F5344CB8AC3E}">
        <p14:creationId xmlns:p14="http://schemas.microsoft.com/office/powerpoint/2010/main" val="4208924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385615-0AEB-4375-92C9-18879DA0AB1C}" type="datetimeFigureOut">
              <a:rPr lang="en-US" smtClean="0"/>
              <a:t>9/17/2021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503099-6481-40B4-B83F-B810CA346690}" type="slidenum">
              <a:rPr lang="en-US" smtClean="0"/>
              <a:t>‹#›</a:t>
            </a:fld>
            <a:endParaRPr lang="en-US"/>
          </a:p>
        </p:txBody>
      </p:sp>
    </p:spTree>
    <p:extLst>
      <p:ext uri="{BB962C8B-B14F-4D97-AF65-F5344CB8AC3E}">
        <p14:creationId xmlns:p14="http://schemas.microsoft.com/office/powerpoint/2010/main" val="1374871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385615-0AEB-4375-92C9-18879DA0AB1C}" type="datetimeFigureOut">
              <a:rPr lang="en-US" smtClean="0"/>
              <a:t>9/17/2021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503099-6481-40B4-B83F-B810CA346690}" type="slidenum">
              <a:rPr lang="en-US" smtClean="0"/>
              <a:t>‹#›</a:t>
            </a:fld>
            <a:endParaRPr lang="en-US"/>
          </a:p>
        </p:txBody>
      </p:sp>
    </p:spTree>
    <p:extLst>
      <p:ext uri="{BB962C8B-B14F-4D97-AF65-F5344CB8AC3E}">
        <p14:creationId xmlns:p14="http://schemas.microsoft.com/office/powerpoint/2010/main" val="2607154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image" Target="../media/image4.jp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385615-0AEB-4375-92C9-18879DA0AB1C}" type="datetimeFigureOut">
              <a:rPr lang="en-US" smtClean="0"/>
              <a:t>9/17/2021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503099-6481-40B4-B83F-B810CA346690}" type="slidenum">
              <a:rPr lang="en-US" smtClean="0"/>
              <a:t>‹#›</a:t>
            </a:fld>
            <a:endParaRPr lang="en-US"/>
          </a:p>
        </p:txBody>
      </p:sp>
    </p:spTree>
    <p:extLst>
      <p:ext uri="{BB962C8B-B14F-4D97-AF65-F5344CB8AC3E}">
        <p14:creationId xmlns:p14="http://schemas.microsoft.com/office/powerpoint/2010/main" val="1695923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8385615-0AEB-4375-92C9-18879DA0AB1C}" type="datetimeFigureOut">
              <a:rPr lang="en-US" smtClean="0"/>
              <a:t>9/17/2021</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F503099-6481-40B4-B83F-B810CA346690}" type="slidenum">
              <a:rPr lang="en-US" smtClean="0"/>
              <a:t>‹#›</a:t>
            </a:fld>
            <a:endParaRPr lang="en-US"/>
          </a:p>
        </p:txBody>
      </p:sp>
    </p:spTree>
    <p:extLst>
      <p:ext uri="{BB962C8B-B14F-4D97-AF65-F5344CB8AC3E}">
        <p14:creationId xmlns:p14="http://schemas.microsoft.com/office/powerpoint/2010/main" val="32747027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F8385615-0AEB-4375-92C9-18879DA0AB1C}" type="datetimeFigureOut">
              <a:rPr lang="en-US" smtClean="0"/>
              <a:t>9/17/2021</a:t>
            </a:fld>
            <a:endParaRPr lang="en-US"/>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EF503099-6481-40B4-B83F-B810CA346690}" type="slidenum">
              <a:rPr lang="en-US" smtClean="0"/>
              <a:t>‹#›</a:t>
            </a:fld>
            <a:endParaRPr lang="en-US"/>
          </a:p>
        </p:txBody>
      </p:sp>
    </p:spTree>
    <p:extLst>
      <p:ext uri="{BB962C8B-B14F-4D97-AF65-F5344CB8AC3E}">
        <p14:creationId xmlns:p14="http://schemas.microsoft.com/office/powerpoint/2010/main" val="229986837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EF503099-6481-40B4-B83F-B810CA346690}" type="slidenum">
              <a:rPr lang="en-US" smtClean="0"/>
              <a:t>‹#›</a:t>
            </a:fld>
            <a:endParaRPr lang="en-US"/>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2"/>
                </a:solidFill>
              </a:defRPr>
            </a:lvl1pPr>
          </a:lstStyle>
          <a:p>
            <a:fld id="{F8385615-0AEB-4375-92C9-18879DA0AB1C}" type="datetimeFigureOut">
              <a:rPr lang="en-US" smtClean="0"/>
              <a:t>9/17/2021</a:t>
            </a:fld>
            <a:endParaRPr lang="en-US"/>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28DA6F-0439-4495-AECE-4431F73B47C8}" type="datetimeFigureOut">
              <a:rPr lang="en-US" smtClean="0"/>
              <a:t>9/17/2021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C6E877-CB2A-4527-82B9-39BDB23BD6A2}" type="slidenum">
              <a:rPr lang="en-US" smtClean="0"/>
              <a:t>‹#›</a:t>
            </a:fld>
            <a:endParaRPr lang="en-US"/>
          </a:p>
        </p:txBody>
      </p:sp>
    </p:spTree>
    <p:extLst>
      <p:ext uri="{BB962C8B-B14F-4D97-AF65-F5344CB8AC3E}">
        <p14:creationId xmlns:p14="http://schemas.microsoft.com/office/powerpoint/2010/main" val="304357144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0.jpeg"/><Relationship Id="rId1" Type="http://schemas.openxmlformats.org/officeDocument/2006/relationships/slideLayout" Target="../slideLayouts/slideLayout35.xml"/><Relationship Id="rId5" Type="http://schemas.openxmlformats.org/officeDocument/2006/relationships/image" Target="../media/image8.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12.xml"/><Relationship Id="rId3" Type="http://schemas.openxmlformats.org/officeDocument/2006/relationships/slide" Target="slide6.xml"/><Relationship Id="rId7" Type="http://schemas.openxmlformats.org/officeDocument/2006/relationships/slide" Target="slide14.xml"/><Relationship Id="rId12" Type="http://schemas.openxmlformats.org/officeDocument/2006/relationships/slide" Target="slide13.xml"/><Relationship Id="rId2" Type="http://schemas.openxmlformats.org/officeDocument/2006/relationships/slide" Target="slide3.xml"/><Relationship Id="rId1" Type="http://schemas.openxmlformats.org/officeDocument/2006/relationships/slideLayout" Target="../slideLayouts/slideLayout58.xml"/><Relationship Id="rId6" Type="http://schemas.openxmlformats.org/officeDocument/2006/relationships/slide" Target="slide5.xml"/><Relationship Id="rId11" Type="http://schemas.openxmlformats.org/officeDocument/2006/relationships/slide" Target="slide11.xml"/><Relationship Id="rId5" Type="http://schemas.openxmlformats.org/officeDocument/2006/relationships/slide" Target="slide4.xml"/><Relationship Id="rId10" Type="http://schemas.openxmlformats.org/officeDocument/2006/relationships/slide" Target="slide10.xml"/><Relationship Id="rId4" Type="http://schemas.openxmlformats.org/officeDocument/2006/relationships/slide" Target="slide7.xml"/><Relationship Id="rId9" Type="http://schemas.openxmlformats.org/officeDocument/2006/relationships/slide" Target="slide9.xml"/><Relationship Id="rId14" Type="http://schemas.openxmlformats.org/officeDocument/2006/relationships/image" Target="../media/image7.gif"/></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slide" Target="slide3.xml"/><Relationship Id="rId7" Type="http://schemas.openxmlformats.org/officeDocument/2006/relationships/slide" Target="slide31.xml"/><Relationship Id="rId2" Type="http://schemas.openxmlformats.org/officeDocument/2006/relationships/image" Target="../media/image28.gif"/><Relationship Id="rId1" Type="http://schemas.openxmlformats.org/officeDocument/2006/relationships/slideLayout" Target="../slideLayouts/slideLayout47.xml"/><Relationship Id="rId6" Type="http://schemas.openxmlformats.org/officeDocument/2006/relationships/slide" Target="slide30.xml"/><Relationship Id="rId11" Type="http://schemas.openxmlformats.org/officeDocument/2006/relationships/slide" Target="slide28.xml"/><Relationship Id="rId5" Type="http://schemas.openxmlformats.org/officeDocument/2006/relationships/slide" Target="slide22.xml"/><Relationship Id="rId10" Type="http://schemas.openxmlformats.org/officeDocument/2006/relationships/slide" Target="slide25.xml"/><Relationship Id="rId4" Type="http://schemas.openxmlformats.org/officeDocument/2006/relationships/slide" Target="slide29.xml"/><Relationship Id="rId9" Type="http://schemas.openxmlformats.org/officeDocument/2006/relationships/slide" Target="slide24.xml"/></Relationships>
</file>

<file path=ppt/slides/_rels/slide22.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29.png"/><Relationship Id="rId1" Type="http://schemas.openxmlformats.org/officeDocument/2006/relationships/slideLayout" Target="../slideLayouts/slideLayout47.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gif"/></Relationships>
</file>

<file path=ppt/slides/_rels/slide23.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slide" Target="slide21.xml"/><Relationship Id="rId1" Type="http://schemas.openxmlformats.org/officeDocument/2006/relationships/slideLayout" Target="../slideLayouts/slideLayout47.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slide" Target="slide21.xml"/><Relationship Id="rId1" Type="http://schemas.openxmlformats.org/officeDocument/2006/relationships/slideLayout" Target="../slideLayouts/slideLayout47.xml"/><Relationship Id="rId5" Type="http://schemas.openxmlformats.org/officeDocument/2006/relationships/image" Target="../media/image35.jp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36.jpg"/><Relationship Id="rId1" Type="http://schemas.openxmlformats.org/officeDocument/2006/relationships/slideLayout" Target="../slideLayouts/slideLayout47.xml"/><Relationship Id="rId5" Type="http://schemas.openxmlformats.org/officeDocument/2006/relationships/image" Target="../media/image37.jpg"/><Relationship Id="rId4" Type="http://schemas.openxmlformats.org/officeDocument/2006/relationships/image" Target="../media/image30.gif"/></Relationships>
</file>

<file path=ppt/slides/_rels/slide26.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38.png"/><Relationship Id="rId1" Type="http://schemas.openxmlformats.org/officeDocument/2006/relationships/slideLayout" Target="../slideLayouts/slideLayout47.xml"/><Relationship Id="rId4" Type="http://schemas.openxmlformats.org/officeDocument/2006/relationships/image" Target="../media/image30.gi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gif"/><Relationship Id="rId5" Type="http://schemas.openxmlformats.org/officeDocument/2006/relationships/slide" Target="slide21.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40.jpg"/><Relationship Id="rId1" Type="http://schemas.openxmlformats.org/officeDocument/2006/relationships/slideLayout" Target="../slideLayouts/slideLayout47.xml"/><Relationship Id="rId6" Type="http://schemas.openxmlformats.org/officeDocument/2006/relationships/image" Target="../media/image42.jpg"/><Relationship Id="rId5" Type="http://schemas.openxmlformats.org/officeDocument/2006/relationships/image" Target="../media/image41.png"/><Relationship Id="rId4" Type="http://schemas.openxmlformats.org/officeDocument/2006/relationships/image" Target="../media/image30.gif"/></Relationships>
</file>

<file path=ppt/slides/_rels/slide29.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slide" Target="slide21.xml"/><Relationship Id="rId1" Type="http://schemas.openxmlformats.org/officeDocument/2006/relationships/slideLayout" Target="../slideLayouts/slideLayout47.xml"/><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image" Target="../media/image43.jpg"/></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gif"/><Relationship Id="rId7" Type="http://schemas.openxmlformats.org/officeDocument/2006/relationships/image" Target="../media/image49.jpg"/><Relationship Id="rId2" Type="http://schemas.openxmlformats.org/officeDocument/2006/relationships/slide" Target="slide21.xml"/><Relationship Id="rId1" Type="http://schemas.openxmlformats.org/officeDocument/2006/relationships/slideLayout" Target="../slideLayouts/slideLayout47.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6.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7.xml"/><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60.png"/><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7.xml"/><Relationship Id="rId5" Type="http://schemas.openxmlformats.org/officeDocument/2006/relationships/image" Target="../media/image25.jpe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4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4.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65.gif"/><Relationship Id="rId1" Type="http://schemas.openxmlformats.org/officeDocument/2006/relationships/slideLayout" Target="../slideLayouts/slideLayout46.xml"/><Relationship Id="rId4" Type="http://schemas.openxmlformats.org/officeDocument/2006/relationships/image" Target="../media/image67.gif"/></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emf"/><Relationship Id="rId1" Type="http://schemas.openxmlformats.org/officeDocument/2006/relationships/slideLayout" Target="../slideLayouts/slideLayout47.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7.xml"/><Relationship Id="rId4" Type="http://schemas.openxmlformats.org/officeDocument/2006/relationships/image" Target="../media/image72.jpeg"/></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3.png"/><Relationship Id="rId1" Type="http://schemas.openxmlformats.org/officeDocument/2006/relationships/slideLayout" Target="../slideLayouts/slideLayout47.xml"/><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4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2.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47.xml"/></Relationships>
</file>

<file path=ppt/slides/_rels/slide5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7.xml"/></Relationships>
</file>

<file path=ppt/slides/_rels/slide5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7.xml"/></Relationships>
</file>

<file path=ppt/slides/_rels/slide5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2.png"/><Relationship Id="rId1" Type="http://schemas.openxmlformats.org/officeDocument/2006/relationships/slideLayout" Target="../slideLayouts/slideLayout47.xml"/></Relationships>
</file>

<file path=ppt/slides/_rels/slide5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8.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68.emf"/><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6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2156" y="0"/>
            <a:ext cx="1611339" cy="769441"/>
          </a:xfrm>
          <a:prstGeom prst="rect">
            <a:avLst/>
          </a:prstGeom>
          <a:noFill/>
        </p:spPr>
        <p:txBody>
          <a:bodyPr wrap="none" lIns="91440" tIns="45720" rIns="91440" bIns="45720">
            <a:spAutoFit/>
          </a:bodyPr>
          <a:lstStyle/>
          <a:p>
            <a:pPr algn="ctr"/>
            <a:r>
              <a:rPr lang="en-US" sz="44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a:t>
            </a:r>
            <a:r>
              <a:rPr lang="en-US" sz="4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3:</a:t>
            </a:r>
          </a:p>
        </p:txBody>
      </p:sp>
      <p:sp>
        <p:nvSpPr>
          <p:cNvPr id="3" name="Rectangle 2"/>
          <p:cNvSpPr/>
          <p:nvPr/>
        </p:nvSpPr>
        <p:spPr>
          <a:xfrm>
            <a:off x="2002536" y="678853"/>
            <a:ext cx="10189464" cy="2123658"/>
          </a:xfrm>
          <a:prstGeom prst="rect">
            <a:avLst/>
          </a:prstGeom>
          <a:noFill/>
          <a:ln>
            <a:noFill/>
          </a:ln>
        </p:spPr>
        <p:txBody>
          <a:bodyPr wrap="square" lIns="91440" tIns="45720" rIns="91440" bIns="45720">
            <a:spAutoFit/>
          </a:bodyPr>
          <a:lstStyle/>
          <a:p>
            <a:pPr algn="ctr"/>
            <a:r>
              <a:rPr lang="en-US" sz="4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Quy</a:t>
            </a: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định</a:t>
            </a: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an </a:t>
            </a:r>
            <a:r>
              <a:rPr lang="en-US" sz="4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toàn</a:t>
            </a: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trong</a:t>
            </a: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phòng</a:t>
            </a: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thực</a:t>
            </a: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hành</a:t>
            </a: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Giới</a:t>
            </a: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thiệu</a:t>
            </a: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một</a:t>
            </a: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số</a:t>
            </a: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dụng</a:t>
            </a: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cụ</a:t>
            </a: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đo</a:t>
            </a: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 </a:t>
            </a:r>
            <a:r>
              <a:rPr lang="en-US" sz="4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Sử</a:t>
            </a: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dụng</a:t>
            </a: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kính</a:t>
            </a: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lúp</a:t>
            </a: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và</a:t>
            </a: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kính</a:t>
            </a: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hiển</a:t>
            </a: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vi </a:t>
            </a:r>
            <a:r>
              <a:rPr lang="en-US" sz="4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quang</a:t>
            </a: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học</a:t>
            </a:r>
            <a:endPar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4568641" y="3051185"/>
            <a:ext cx="4593647" cy="3060517"/>
          </a:xfrm>
          <a:prstGeom prst="rect">
            <a:avLst/>
          </a:prstGeom>
        </p:spPr>
      </p:pic>
    </p:spTree>
    <p:extLst>
      <p:ext uri="{BB962C8B-B14F-4D97-AF65-F5344CB8AC3E}">
        <p14:creationId xmlns:p14="http://schemas.microsoft.com/office/powerpoint/2010/main" val="65490705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457199" y="457201"/>
            <a:ext cx="5727033" cy="1985211"/>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Quan </a:t>
            </a:r>
            <a:r>
              <a:rPr lang="en-US" sz="3200" b="1" dirty="0" err="1">
                <a:solidFill>
                  <a:schemeClr val="tx1"/>
                </a:solidFill>
                <a:latin typeface="Arial" panose="020B0604020202020204" pitchFamily="34" charset="0"/>
                <a:cs typeface="Arial" panose="020B0604020202020204" pitchFamily="34" charset="0"/>
              </a:rPr>
              <a:t>sát</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ký</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hiệu</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cảnh</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báo</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trong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hình</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bên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và</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cho</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biết</a:t>
            </a:r>
            <a:r>
              <a:rPr lang="en-US" sz="3200" b="1" dirty="0">
                <a:solidFill>
                  <a:schemeClr val="tx1"/>
                </a:solidFill>
                <a:latin typeface="Arial" panose="020B0604020202020204" pitchFamily="34" charset="0"/>
                <a:cs typeface="Arial" panose="020B0604020202020204" pitchFamily="34" charset="0"/>
              </a:rPr>
              <a:t> ý </a:t>
            </a:r>
            <a:r>
              <a:rPr lang="en-US" sz="3200" b="1" dirty="0" err="1">
                <a:solidFill>
                  <a:schemeClr val="tx1"/>
                </a:solidFill>
                <a:latin typeface="Arial" panose="020B0604020202020204" pitchFamily="34" charset="0"/>
                <a:cs typeface="Arial" panose="020B0604020202020204" pitchFamily="34" charset="0"/>
              </a:rPr>
              <a:t>nghĩa</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của</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ký</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hiệu</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đó</a:t>
            </a:r>
            <a:r>
              <a:rPr lang="en-US" sz="3200" b="1" dirty="0">
                <a:solidFill>
                  <a:schemeClr val="tx1"/>
                </a:solidFill>
                <a:latin typeface="Arial" panose="020B0604020202020204" pitchFamily="34" charset="0"/>
                <a:cs typeface="Arial" panose="020B0604020202020204" pitchFamily="34" charset="0"/>
              </a:rPr>
              <a:t>.</a:t>
            </a:r>
          </a:p>
          <a:p>
            <a:pPr algn="ctr"/>
            <a:endParaRPr lang="en-US" sz="3200" b="1" dirty="0">
              <a:solidFill>
                <a:schemeClr val="tx1"/>
              </a:solidFill>
              <a:latin typeface="Arial" panose="020B0604020202020204" pitchFamily="34" charset="0"/>
              <a:cs typeface="Arial" panose="020B0604020202020204" pitchFamily="34" charset="0"/>
            </a:endParaRPr>
          </a:p>
        </p:txBody>
      </p:sp>
      <p:sp>
        <p:nvSpPr>
          <p:cNvPr id="6" name="Rectangle: Rounded Corners 5"/>
          <p:cNvSpPr/>
          <p:nvPr/>
        </p:nvSpPr>
        <p:spPr>
          <a:xfrm>
            <a:off x="686299" y="3076076"/>
            <a:ext cx="5987455" cy="321554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Ý </a:t>
            </a:r>
            <a:r>
              <a:rPr lang="en-US" sz="3200" b="1" dirty="0" err="1">
                <a:solidFill>
                  <a:schemeClr val="tx1"/>
                </a:solidFill>
                <a:latin typeface="Arial" panose="020B0604020202020204" pitchFamily="34" charset="0"/>
                <a:cs typeface="Arial" panose="020B0604020202020204" pitchFamily="34" charset="0"/>
              </a:rPr>
              <a:t>nghĩa</a:t>
            </a:r>
            <a:r>
              <a:rPr lang="en-US" sz="3200" b="1" dirty="0">
                <a:solidFill>
                  <a:schemeClr val="tx1"/>
                </a:solidFill>
                <a:latin typeface="Arial" panose="020B0604020202020204" pitchFamily="34" charset="0"/>
                <a:cs typeface="Arial" panose="020B0604020202020204" pitchFamily="34" charset="0"/>
              </a:rPr>
              <a:t>:</a:t>
            </a:r>
          </a:p>
          <a:p>
            <a:pPr marL="457200" indent="-457200">
              <a:buFontTx/>
              <a:buChar char="-"/>
            </a:pPr>
            <a:r>
              <a:rPr lang="vi-VN" sz="3200" b="1" dirty="0">
                <a:solidFill>
                  <a:schemeClr val="tx1"/>
                </a:solidFill>
                <a:latin typeface="Arial" panose="020B0604020202020204" pitchFamily="34" charset="0"/>
                <a:ea typeface="Times New Roman" panose="02020603050405020304" pitchFamily="18" charset="0"/>
                <a:cs typeface="Arial" panose="020B0604020202020204" pitchFamily="34" charset="0"/>
              </a:rPr>
              <a:t>Cấm lửa</a:t>
            </a:r>
            <a:r>
              <a:rPr lang="en-US" sz="3200" b="1" dirty="0">
                <a:solidFill>
                  <a:schemeClr val="tx1"/>
                </a:solidFill>
                <a:latin typeface="Arial" panose="020B0604020202020204" pitchFamily="34" charset="0"/>
                <a:ea typeface="Times New Roman" panose="02020603050405020304" pitchFamily="18" charset="0"/>
                <a:cs typeface="Arial" panose="020B0604020202020204" pitchFamily="34" charset="0"/>
              </a:rPr>
              <a:t>.</a:t>
            </a:r>
          </a:p>
          <a:p>
            <a:pPr marL="457200" indent="-457200">
              <a:buFontTx/>
              <a:buChar char="-"/>
            </a:pPr>
            <a:r>
              <a:rPr lang="vi-VN" sz="3200" b="1" dirty="0">
                <a:solidFill>
                  <a:schemeClr val="tx1"/>
                </a:solidFill>
                <a:latin typeface="Arial" panose="020B0604020202020204" pitchFamily="34" charset="0"/>
                <a:ea typeface="Times New Roman" panose="02020603050405020304" pitchFamily="18" charset="0"/>
                <a:cs typeface="Arial" panose="020B0604020202020204" pitchFamily="34" charset="0"/>
              </a:rPr>
              <a:t>Khu vực dễ xảy ra cháy, cẩn thận với nguồn lửa;</a:t>
            </a:r>
            <a:endParaRPr lang="en-US" sz="32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Sun 6">
            <a:hlinkClick r:id="rId2" action="ppaction://hlinksldjump"/>
          </p:cNvPr>
          <p:cNvSpPr/>
          <p:nvPr/>
        </p:nvSpPr>
        <p:spPr>
          <a:xfrm>
            <a:off x="10473804" y="5691116"/>
            <a:ext cx="1167736" cy="1027215"/>
          </a:xfrm>
          <a:prstGeom prst="sun">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7"/>
          <p:cNvPicPr/>
          <p:nvPr/>
        </p:nvPicPr>
        <p:blipFill rotWithShape="1">
          <a:blip r:embed="rId3"/>
          <a:srcRect l="7692" t="54257" r="63991" b="320"/>
          <a:stretch/>
        </p:blipFill>
        <p:spPr bwMode="auto">
          <a:xfrm>
            <a:off x="7332654" y="1170574"/>
            <a:ext cx="3387483" cy="314876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70646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8" presetClass="emph" presetSubtype="0" repeatCount="indefinite" fill="hold" grpId="0" nodeType="withEffect">
                                  <p:stCondLst>
                                    <p:cond delay="0"/>
                                  </p:stCondLst>
                                  <p:childTnLst>
                                    <p:animRot by="21600000">
                                      <p:cBhvr>
                                        <p:cTn id="9" dur="5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457199" y="457201"/>
            <a:ext cx="5727033" cy="1985211"/>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Quan </a:t>
            </a:r>
            <a:r>
              <a:rPr lang="en-US" sz="3200" b="1" dirty="0" err="1">
                <a:solidFill>
                  <a:schemeClr val="tx1"/>
                </a:solidFill>
                <a:latin typeface="Arial" panose="020B0604020202020204" pitchFamily="34" charset="0"/>
                <a:cs typeface="Arial" panose="020B0604020202020204" pitchFamily="34" charset="0"/>
              </a:rPr>
              <a:t>sát</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ký</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hiệu</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cảnh</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báo</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trong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hình</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bên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và</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cho</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biết</a:t>
            </a:r>
            <a:r>
              <a:rPr lang="en-US" sz="3200" b="1" dirty="0">
                <a:solidFill>
                  <a:schemeClr val="tx1"/>
                </a:solidFill>
                <a:latin typeface="Arial" panose="020B0604020202020204" pitchFamily="34" charset="0"/>
                <a:cs typeface="Arial" panose="020B0604020202020204" pitchFamily="34" charset="0"/>
              </a:rPr>
              <a:t> ý </a:t>
            </a:r>
            <a:r>
              <a:rPr lang="en-US" sz="3200" b="1" dirty="0" err="1">
                <a:solidFill>
                  <a:schemeClr val="tx1"/>
                </a:solidFill>
                <a:latin typeface="Arial" panose="020B0604020202020204" pitchFamily="34" charset="0"/>
                <a:cs typeface="Arial" panose="020B0604020202020204" pitchFamily="34" charset="0"/>
              </a:rPr>
              <a:t>nghĩa</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của</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ký</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hiệu</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đó</a:t>
            </a:r>
            <a:r>
              <a:rPr lang="en-US" sz="3200" b="1" dirty="0">
                <a:solidFill>
                  <a:schemeClr val="tx1"/>
                </a:solidFill>
                <a:latin typeface="Arial" panose="020B0604020202020204" pitchFamily="34" charset="0"/>
                <a:cs typeface="Arial" panose="020B0604020202020204" pitchFamily="34" charset="0"/>
              </a:rPr>
              <a:t>.</a:t>
            </a:r>
          </a:p>
          <a:p>
            <a:pPr algn="ctr"/>
            <a:endParaRPr lang="en-US" sz="3200" b="1" dirty="0">
              <a:solidFill>
                <a:schemeClr val="tx1"/>
              </a:solidFill>
              <a:latin typeface="Arial" panose="020B0604020202020204" pitchFamily="34" charset="0"/>
              <a:cs typeface="Arial" panose="020B0604020202020204" pitchFamily="34" charset="0"/>
            </a:endParaRPr>
          </a:p>
        </p:txBody>
      </p:sp>
      <p:sp>
        <p:nvSpPr>
          <p:cNvPr id="6" name="Rectangle: Rounded Corners 5"/>
          <p:cNvSpPr/>
          <p:nvPr/>
        </p:nvSpPr>
        <p:spPr>
          <a:xfrm>
            <a:off x="686299" y="3076076"/>
            <a:ext cx="5987455" cy="321554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Ý </a:t>
            </a:r>
            <a:r>
              <a:rPr lang="en-US" sz="3200" b="1" dirty="0" err="1">
                <a:solidFill>
                  <a:schemeClr val="tx1"/>
                </a:solidFill>
                <a:latin typeface="Arial" panose="020B0604020202020204" pitchFamily="34" charset="0"/>
                <a:cs typeface="Arial" panose="020B0604020202020204" pitchFamily="34" charset="0"/>
              </a:rPr>
              <a:t>nghĩa</a:t>
            </a:r>
            <a:r>
              <a:rPr lang="en-US" sz="3200" b="1" dirty="0">
                <a:solidFill>
                  <a:schemeClr val="tx1"/>
                </a:solidFill>
                <a:latin typeface="Arial" panose="020B0604020202020204" pitchFamily="34" charset="0"/>
                <a:cs typeface="Arial" panose="020B0604020202020204" pitchFamily="34" charset="0"/>
              </a:rPr>
              <a:t>:</a:t>
            </a:r>
          </a:p>
          <a:p>
            <a:r>
              <a:rPr lang="en-US" sz="3200" b="1" dirty="0">
                <a:solidFill>
                  <a:schemeClr val="tx1"/>
                </a:solidFill>
                <a:latin typeface="Arial" panose="020B0604020202020204" pitchFamily="34" charset="0"/>
                <a:cs typeface="Arial" panose="020B0604020202020204" pitchFamily="34" charset="0"/>
              </a:rPr>
              <a:t>- </a:t>
            </a:r>
            <a:r>
              <a:rPr lang="vi-VN" sz="3200" b="1" dirty="0">
                <a:solidFill>
                  <a:schemeClr val="tx1"/>
                </a:solidFill>
                <a:latin typeface="Arial" panose="020B0604020202020204" pitchFamily="34" charset="0"/>
                <a:cs typeface="Arial" panose="020B0604020202020204" pitchFamily="34" charset="0"/>
              </a:rPr>
              <a:t>Cấm sử dụng nước uống</a:t>
            </a:r>
            <a:r>
              <a:rPr lang="en-US" sz="3200" b="1" dirty="0">
                <a:solidFill>
                  <a:schemeClr val="tx1"/>
                </a:solidFill>
                <a:latin typeface="Arial" panose="020B0604020202020204" pitchFamily="34" charset="0"/>
                <a:cs typeface="Arial" panose="020B0604020202020204" pitchFamily="34" charset="0"/>
              </a:rPr>
              <a:t>.</a:t>
            </a:r>
            <a:r>
              <a:rPr lang="vi-VN" sz="3200" b="1" dirty="0">
                <a:solidFill>
                  <a:schemeClr val="tx1"/>
                </a:solidFill>
                <a:latin typeface="Arial" panose="020B0604020202020204" pitchFamily="34" charset="0"/>
                <a:cs typeface="Arial" panose="020B0604020202020204" pitchFamily="34" charset="0"/>
              </a:rPr>
              <a:t> </a:t>
            </a:r>
            <a:r>
              <a:rPr lang="en-US" sz="3200" b="1" dirty="0">
                <a:solidFill>
                  <a:schemeClr val="tx1"/>
                </a:solidFill>
                <a:latin typeface="Arial" panose="020B0604020202020204" pitchFamily="34" charset="0"/>
                <a:cs typeface="Arial" panose="020B0604020202020204" pitchFamily="34" charset="0"/>
              </a:rPr>
              <a:t>- </a:t>
            </a:r>
            <a:r>
              <a:rPr lang="vi-VN" sz="3200" b="1" dirty="0">
                <a:solidFill>
                  <a:schemeClr val="tx1"/>
                </a:solidFill>
                <a:latin typeface="Arial" panose="020B0604020202020204" pitchFamily="34" charset="0"/>
                <a:cs typeface="Arial" panose="020B0604020202020204" pitchFamily="34" charset="0"/>
              </a:rPr>
              <a:t>Nước dùng cho thí nghiệm, không phải nước uống</a:t>
            </a:r>
            <a:r>
              <a:rPr lang="en-US" sz="3200" b="1" dirty="0">
                <a:solidFill>
                  <a:schemeClr val="tx1"/>
                </a:solidFill>
                <a:latin typeface="Arial" panose="020B0604020202020204" pitchFamily="34" charset="0"/>
                <a:cs typeface="Arial" panose="020B0604020202020204" pitchFamily="34" charset="0"/>
              </a:rPr>
              <a:t>.</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673755" y="731585"/>
            <a:ext cx="4750730" cy="3482069"/>
          </a:xfrm>
          <a:prstGeom prst="rect">
            <a:avLst/>
          </a:prstGeom>
        </p:spPr>
      </p:pic>
      <p:sp>
        <p:nvSpPr>
          <p:cNvPr id="7" name="Sun 6">
            <a:hlinkClick r:id="rId4" action="ppaction://hlinksldjump"/>
          </p:cNvPr>
          <p:cNvSpPr/>
          <p:nvPr/>
        </p:nvSpPr>
        <p:spPr>
          <a:xfrm>
            <a:off x="10473804" y="5691116"/>
            <a:ext cx="1167736" cy="1027215"/>
          </a:xfrm>
          <a:prstGeom prst="sun">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9331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8" presetClass="emph" presetSubtype="0" repeatCount="indefinite" fill="hold" grpId="0" nodeType="withEffect">
                                  <p:stCondLst>
                                    <p:cond delay="0"/>
                                  </p:stCondLst>
                                  <p:childTnLst>
                                    <p:animRot by="21600000">
                                      <p:cBhvr>
                                        <p:cTn id="9" dur="5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457199" y="457201"/>
            <a:ext cx="5727033" cy="1985211"/>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Quan </a:t>
            </a:r>
            <a:r>
              <a:rPr lang="en-US" sz="3200" b="1" dirty="0" err="1">
                <a:solidFill>
                  <a:schemeClr val="tx1"/>
                </a:solidFill>
                <a:latin typeface="Arial" panose="020B0604020202020204" pitchFamily="34" charset="0"/>
                <a:cs typeface="Arial" panose="020B0604020202020204" pitchFamily="34" charset="0"/>
              </a:rPr>
              <a:t>sát</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ký</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hiệu</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cảnh</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báo</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trong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hình</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bên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và</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cho</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biết</a:t>
            </a:r>
            <a:r>
              <a:rPr lang="en-US" sz="3200" b="1" dirty="0">
                <a:solidFill>
                  <a:schemeClr val="tx1"/>
                </a:solidFill>
                <a:latin typeface="Arial" panose="020B0604020202020204" pitchFamily="34" charset="0"/>
                <a:cs typeface="Arial" panose="020B0604020202020204" pitchFamily="34" charset="0"/>
              </a:rPr>
              <a:t> ý </a:t>
            </a:r>
            <a:r>
              <a:rPr lang="en-US" sz="3200" b="1" dirty="0" err="1">
                <a:solidFill>
                  <a:schemeClr val="tx1"/>
                </a:solidFill>
                <a:latin typeface="Arial" panose="020B0604020202020204" pitchFamily="34" charset="0"/>
                <a:cs typeface="Arial" panose="020B0604020202020204" pitchFamily="34" charset="0"/>
              </a:rPr>
              <a:t>nghĩa</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của</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ký</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hiệu</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đó</a:t>
            </a:r>
            <a:r>
              <a:rPr lang="en-US" sz="3200" b="1" dirty="0">
                <a:solidFill>
                  <a:schemeClr val="tx1"/>
                </a:solidFill>
                <a:latin typeface="Arial" panose="020B0604020202020204" pitchFamily="34" charset="0"/>
                <a:cs typeface="Arial" panose="020B0604020202020204" pitchFamily="34" charset="0"/>
              </a:rPr>
              <a:t>.</a:t>
            </a:r>
          </a:p>
          <a:p>
            <a:pPr algn="ctr"/>
            <a:endParaRPr lang="en-US" sz="3200" b="1" dirty="0">
              <a:solidFill>
                <a:schemeClr val="tx1"/>
              </a:solidFill>
              <a:latin typeface="Arial" panose="020B0604020202020204" pitchFamily="34" charset="0"/>
              <a:cs typeface="Arial" panose="020B0604020202020204" pitchFamily="34" charset="0"/>
            </a:endParaRPr>
          </a:p>
        </p:txBody>
      </p:sp>
      <p:sp>
        <p:nvSpPr>
          <p:cNvPr id="6" name="Rectangle: Rounded Corners 5"/>
          <p:cNvSpPr/>
          <p:nvPr/>
        </p:nvSpPr>
        <p:spPr>
          <a:xfrm>
            <a:off x="686299" y="3076076"/>
            <a:ext cx="5987455" cy="321554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Ý </a:t>
            </a:r>
            <a:r>
              <a:rPr lang="en-US" sz="3200" b="1" dirty="0" err="1">
                <a:solidFill>
                  <a:schemeClr val="tx1"/>
                </a:solidFill>
                <a:latin typeface="Arial" panose="020B0604020202020204" pitchFamily="34" charset="0"/>
                <a:cs typeface="Arial" panose="020B0604020202020204" pitchFamily="34" charset="0"/>
              </a:rPr>
              <a:t>nghĩa</a:t>
            </a:r>
            <a:r>
              <a:rPr lang="en-US" sz="3200" b="1" dirty="0">
                <a:solidFill>
                  <a:schemeClr val="tx1"/>
                </a:solidFill>
                <a:latin typeface="Arial" panose="020B0604020202020204" pitchFamily="34" charset="0"/>
                <a:cs typeface="Arial" panose="020B0604020202020204" pitchFamily="34" charset="0"/>
              </a:rPr>
              <a:t>:</a:t>
            </a:r>
          </a:p>
          <a:p>
            <a:pPr marL="457200" indent="-457200">
              <a:buFontTx/>
              <a:buChar char="-"/>
            </a:pPr>
            <a:r>
              <a:rPr lang="vi-VN" sz="3200" b="1" dirty="0">
                <a:solidFill>
                  <a:schemeClr val="tx1"/>
                </a:solidFill>
                <a:latin typeface="Arial" panose="020B0604020202020204" pitchFamily="34" charset="0"/>
                <a:cs typeface="Arial" panose="020B0604020202020204" pitchFamily="34" charset="0"/>
              </a:rPr>
              <a:t>Nơi có bình chữa chá</a:t>
            </a:r>
            <a:r>
              <a:rPr lang="en-US" sz="3200" b="1" dirty="0">
                <a:solidFill>
                  <a:schemeClr val="tx1"/>
                </a:solidFill>
                <a:latin typeface="Arial" panose="020B0604020202020204" pitchFamily="34" charset="0"/>
                <a:cs typeface="Arial" panose="020B0604020202020204" pitchFamily="34" charset="0"/>
              </a:rPr>
              <a:t>y.</a:t>
            </a:r>
          </a:p>
          <a:p>
            <a:pPr marL="457200" indent="-457200">
              <a:buFontTx/>
              <a:buChar char="-"/>
            </a:pPr>
            <a:r>
              <a:rPr lang="vi-VN" sz="3200" b="1" dirty="0">
                <a:solidFill>
                  <a:schemeClr val="tx1"/>
                </a:solidFill>
                <a:latin typeface="Arial" panose="020B0604020202020204" pitchFamily="34" charset="0"/>
                <a:cs typeface="Arial" panose="020B0604020202020204" pitchFamily="34" charset="0"/>
              </a:rPr>
              <a:t>Khu vực có bình chữa cháy, lưu ý để sử dụng khi có sự cố cháy</a:t>
            </a:r>
            <a:r>
              <a:rPr lang="en-US" sz="3200" b="1" dirty="0">
                <a:solidFill>
                  <a:schemeClr val="tx1"/>
                </a:solidFill>
                <a:latin typeface="Arial" panose="020B0604020202020204" pitchFamily="34" charset="0"/>
                <a:cs typeface="Arial" panose="020B0604020202020204" pitchFamily="34" charset="0"/>
              </a:rPr>
              <a:t>.</a:t>
            </a:r>
          </a:p>
        </p:txBody>
      </p:sp>
      <p:pic>
        <p:nvPicPr>
          <p:cNvPr id="2" name="Picture 1"/>
          <p:cNvPicPr>
            <a:picLocks noChangeAspect="1"/>
          </p:cNvPicPr>
          <p:nvPr/>
        </p:nvPicPr>
        <p:blipFill>
          <a:blip r:embed="rId2"/>
          <a:stretch>
            <a:fillRect/>
          </a:stretch>
        </p:blipFill>
        <p:spPr>
          <a:xfrm>
            <a:off x="7755937" y="1193212"/>
            <a:ext cx="3084516" cy="3130554"/>
          </a:xfrm>
          <a:prstGeom prst="rect">
            <a:avLst/>
          </a:prstGeom>
        </p:spPr>
      </p:pic>
      <p:sp>
        <p:nvSpPr>
          <p:cNvPr id="7" name="Sun 6">
            <a:hlinkClick r:id="rId3" action="ppaction://hlinksldjump"/>
          </p:cNvPr>
          <p:cNvSpPr/>
          <p:nvPr/>
        </p:nvSpPr>
        <p:spPr>
          <a:xfrm>
            <a:off x="10473804" y="5691116"/>
            <a:ext cx="1167736" cy="1027215"/>
          </a:xfrm>
          <a:prstGeom prst="sun">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4098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8" presetClass="emph" presetSubtype="0" repeatCount="indefinite" fill="hold" grpId="0" nodeType="withEffect">
                                  <p:stCondLst>
                                    <p:cond delay="0"/>
                                  </p:stCondLst>
                                  <p:childTnLst>
                                    <p:animRot by="21600000">
                                      <p:cBhvr>
                                        <p:cTn id="9" dur="5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457199" y="457201"/>
            <a:ext cx="5727033" cy="1985211"/>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Quan </a:t>
            </a:r>
            <a:r>
              <a:rPr lang="en-US" sz="3200" b="1" dirty="0" err="1">
                <a:solidFill>
                  <a:schemeClr val="tx1"/>
                </a:solidFill>
                <a:latin typeface="Arial" panose="020B0604020202020204" pitchFamily="34" charset="0"/>
                <a:cs typeface="Arial" panose="020B0604020202020204" pitchFamily="34" charset="0"/>
              </a:rPr>
              <a:t>sát</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ký</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hiệu</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cảnh</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báo</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trong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hình</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bên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và</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cho</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biết</a:t>
            </a:r>
            <a:r>
              <a:rPr lang="en-US" sz="3200" b="1" dirty="0">
                <a:solidFill>
                  <a:schemeClr val="tx1"/>
                </a:solidFill>
                <a:latin typeface="Arial" panose="020B0604020202020204" pitchFamily="34" charset="0"/>
                <a:cs typeface="Arial" panose="020B0604020202020204" pitchFamily="34" charset="0"/>
              </a:rPr>
              <a:t> ý </a:t>
            </a:r>
            <a:r>
              <a:rPr lang="en-US" sz="3200" b="1" dirty="0" err="1">
                <a:solidFill>
                  <a:schemeClr val="tx1"/>
                </a:solidFill>
                <a:latin typeface="Arial" panose="020B0604020202020204" pitchFamily="34" charset="0"/>
                <a:cs typeface="Arial" panose="020B0604020202020204" pitchFamily="34" charset="0"/>
              </a:rPr>
              <a:t>nghĩa</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của</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ký</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hiệu</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đó</a:t>
            </a:r>
            <a:r>
              <a:rPr lang="en-US" sz="3200" b="1" dirty="0">
                <a:solidFill>
                  <a:schemeClr val="tx1"/>
                </a:solidFill>
                <a:latin typeface="Arial" panose="020B0604020202020204" pitchFamily="34" charset="0"/>
                <a:cs typeface="Arial" panose="020B0604020202020204" pitchFamily="34" charset="0"/>
              </a:rPr>
              <a:t>.</a:t>
            </a:r>
          </a:p>
          <a:p>
            <a:pPr algn="ctr"/>
            <a:endParaRPr lang="en-US" sz="3200" b="1" dirty="0">
              <a:solidFill>
                <a:schemeClr val="tx1"/>
              </a:solidFill>
              <a:latin typeface="Arial" panose="020B0604020202020204" pitchFamily="34" charset="0"/>
              <a:cs typeface="Arial" panose="020B0604020202020204" pitchFamily="34" charset="0"/>
            </a:endParaRPr>
          </a:p>
        </p:txBody>
      </p:sp>
      <p:sp>
        <p:nvSpPr>
          <p:cNvPr id="6" name="Rectangle: Rounded Corners 5"/>
          <p:cNvSpPr/>
          <p:nvPr/>
        </p:nvSpPr>
        <p:spPr>
          <a:xfrm>
            <a:off x="686299" y="3076076"/>
            <a:ext cx="6496554" cy="321554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Ý </a:t>
            </a:r>
            <a:r>
              <a:rPr lang="en-US" sz="3200" b="1" dirty="0" err="1">
                <a:solidFill>
                  <a:schemeClr val="tx1"/>
                </a:solidFill>
                <a:latin typeface="Arial" panose="020B0604020202020204" pitchFamily="34" charset="0"/>
                <a:cs typeface="Arial" panose="020B0604020202020204" pitchFamily="34" charset="0"/>
              </a:rPr>
              <a:t>nghĩa</a:t>
            </a:r>
            <a:r>
              <a:rPr lang="en-US" sz="3200" b="1" dirty="0">
                <a:solidFill>
                  <a:schemeClr val="tx1"/>
                </a:solidFill>
                <a:latin typeface="Arial" panose="020B0604020202020204" pitchFamily="34" charset="0"/>
                <a:cs typeface="Arial" panose="020B0604020202020204" pitchFamily="34" charset="0"/>
              </a:rPr>
              <a:t>:</a:t>
            </a:r>
          </a:p>
          <a:p>
            <a:pPr marL="457200" indent="-457200">
              <a:buFontTx/>
              <a:buChar char="-"/>
            </a:pPr>
            <a:r>
              <a:rPr lang="vi-VN" sz="3200" b="1" dirty="0">
                <a:solidFill>
                  <a:schemeClr val="tx1"/>
                </a:solidFill>
                <a:latin typeface="Arial" panose="020B0604020202020204" pitchFamily="34" charset="0"/>
                <a:cs typeface="Arial" panose="020B0604020202020204" pitchFamily="34" charset="0"/>
              </a:rPr>
              <a:t>Lối thoát hiểm</a:t>
            </a:r>
            <a:r>
              <a:rPr lang="en-US" sz="3200" b="1" dirty="0">
                <a:solidFill>
                  <a:schemeClr val="tx1"/>
                </a:solidFill>
                <a:latin typeface="Arial" panose="020B0604020202020204" pitchFamily="34" charset="0"/>
                <a:cs typeface="Arial" panose="020B0604020202020204" pitchFamily="34" charset="0"/>
              </a:rPr>
              <a:t>.</a:t>
            </a:r>
          </a:p>
          <a:p>
            <a:pPr marL="457200" indent="-457200">
              <a:buFontTx/>
              <a:buChar char="-"/>
            </a:pPr>
            <a:r>
              <a:rPr lang="vi-VN" sz="3200" b="1" dirty="0">
                <a:solidFill>
                  <a:schemeClr val="tx1"/>
                </a:solidFill>
                <a:latin typeface="Arial" panose="020B0604020202020204" pitchFamily="34" charset="0"/>
                <a:cs typeface="Arial" panose="020B0604020202020204" pitchFamily="34" charset="0"/>
              </a:rPr>
              <a:t>Chỗ thoát hiểm khi gặp sự cố hỏa hoạn, cháy nổ,…</a:t>
            </a:r>
            <a:endParaRPr lang="en-US" sz="3200" b="1" dirty="0">
              <a:solidFill>
                <a:schemeClr val="tx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7305" r="561" b="20433"/>
          <a:stretch/>
        </p:blipFill>
        <p:spPr>
          <a:xfrm>
            <a:off x="7477352" y="1683657"/>
            <a:ext cx="3871182" cy="2423886"/>
          </a:xfrm>
          <a:prstGeom prst="rect">
            <a:avLst/>
          </a:prstGeom>
        </p:spPr>
      </p:pic>
      <p:sp>
        <p:nvSpPr>
          <p:cNvPr id="8" name="Sun 7">
            <a:hlinkClick r:id="rId3" action="ppaction://hlinksldjump"/>
          </p:cNvPr>
          <p:cNvSpPr/>
          <p:nvPr/>
        </p:nvSpPr>
        <p:spPr>
          <a:xfrm>
            <a:off x="10473804" y="5691116"/>
            <a:ext cx="1167736" cy="1027215"/>
          </a:xfrm>
          <a:prstGeom prst="sun">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8602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8" presetClass="emph" presetSubtype="0" repeatCount="indefinite" fill="hold" grpId="0" nodeType="withEffect">
                                  <p:stCondLst>
                                    <p:cond delay="0"/>
                                  </p:stCondLst>
                                  <p:childTnLst>
                                    <p:animRot by="21600000">
                                      <p:cBhvr>
                                        <p:cTn id="9" dur="5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9225" y="420458"/>
            <a:ext cx="10627057" cy="954107"/>
          </a:xfrm>
          <a:prstGeom prst="rect">
            <a:avLst/>
          </a:prstGeom>
        </p:spPr>
        <p:txBody>
          <a:bodyPr wrap="square">
            <a:spAutoFit/>
          </a:bodyPr>
          <a:lstStyle/>
          <a:p>
            <a:r>
              <a:rPr lang="vi-VN" sz="2800" b="1" dirty="0">
                <a:ea typeface="Times New Roman" panose="02020603050405020304" pitchFamily="18" charset="0"/>
                <a:cs typeface="Arial" panose="020B0604020202020204" pitchFamily="34" charset="0"/>
              </a:rPr>
              <a:t>Mỗi kí hiệu cảnh báo thường có hình dạng và màu sắc riêng để dễ nhận biết.</a:t>
            </a:r>
            <a:r>
              <a:rPr lang="en-US" sz="2800" b="1" dirty="0">
                <a:ea typeface="Times New Roman" panose="02020603050405020304" pitchFamily="18" charset="0"/>
                <a:cs typeface="Arial" panose="020B0604020202020204" pitchFamily="34" charset="0"/>
              </a:rPr>
              <a:t> </a:t>
            </a:r>
            <a:endParaRPr lang="en-US" sz="2800" b="1" dirty="0">
              <a:cs typeface="Arial" panose="020B0604020202020204" pitchFamily="34" charset="0"/>
            </a:endParaRPr>
          </a:p>
        </p:txBody>
      </p:sp>
      <p:sp>
        <p:nvSpPr>
          <p:cNvPr id="5" name="Rectangle 4"/>
          <p:cNvSpPr/>
          <p:nvPr/>
        </p:nvSpPr>
        <p:spPr>
          <a:xfrm>
            <a:off x="563615" y="1374565"/>
            <a:ext cx="9164688" cy="523220"/>
          </a:xfrm>
          <a:prstGeom prst="rect">
            <a:avLst/>
          </a:prstGeom>
        </p:spPr>
        <p:txBody>
          <a:bodyPr wrap="none">
            <a:spAutoFit/>
          </a:bodyPr>
          <a:lstStyle/>
          <a:p>
            <a:pPr marL="114300" algn="just">
              <a:spcAft>
                <a:spcPts val="0"/>
              </a:spcAft>
            </a:pPr>
            <a:r>
              <a:rPr lang="vi-VN" sz="2800" b="1" dirty="0">
                <a:solidFill>
                  <a:srgbClr val="000000"/>
                </a:solidFill>
                <a:ea typeface="Times New Roman" panose="02020603050405020304" pitchFamily="18" charset="0"/>
              </a:rPr>
              <a:t>Kí hiệu cảnh báo cấm: hình tròn, viền đỏ, nền trắng.</a:t>
            </a:r>
            <a:endParaRPr lang="en-US" sz="2800" b="1" dirty="0">
              <a:ea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2617580" y="1897785"/>
            <a:ext cx="4314681" cy="1633240"/>
          </a:xfrm>
          <a:prstGeom prst="rect">
            <a:avLst/>
          </a:prstGeom>
        </p:spPr>
      </p:pic>
      <p:sp>
        <p:nvSpPr>
          <p:cNvPr id="7" name="Rectangle 6"/>
          <p:cNvSpPr/>
          <p:nvPr/>
        </p:nvSpPr>
        <p:spPr>
          <a:xfrm>
            <a:off x="563615" y="3577191"/>
            <a:ext cx="10798276" cy="954107"/>
          </a:xfrm>
          <a:prstGeom prst="rect">
            <a:avLst/>
          </a:prstGeom>
        </p:spPr>
        <p:txBody>
          <a:bodyPr wrap="square">
            <a:spAutoFit/>
          </a:bodyPr>
          <a:lstStyle/>
          <a:p>
            <a:pPr marL="114300" algn="just">
              <a:spcAft>
                <a:spcPts val="0"/>
              </a:spcAft>
            </a:pPr>
            <a:r>
              <a:rPr lang="vi-VN"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Kí hiệu cảnh báo các khu vực nguy hiểm: hình tam giác đều, viền đen hoặc đỏ, nền vàng.</a:t>
            </a:r>
            <a:endParaRPr lang="en-US" sz="2800" b="1" dirty="0">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2" descr="Biển chỉ dẫn - Biển báo an toàn - Biển hiệu - Biển báo - Biển cảnh báo vật  liệu độc hạ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6366" y="4790330"/>
            <a:ext cx="1478225" cy="12949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Đánh giá mức độ nguy hại của Nguồn phóng xạ - Cổng thông t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9777" y="4703890"/>
            <a:ext cx="1834352" cy="13271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Biển chỉ dẫn - Biển báo an toàn - Biển hiệu - Biển báo - Biển bảng cảnh báo  có điệ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63498" y="4662291"/>
            <a:ext cx="1560775" cy="1368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70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5273" y="639361"/>
            <a:ext cx="10571747" cy="954107"/>
          </a:xfrm>
          <a:prstGeom prst="rect">
            <a:avLst/>
          </a:prstGeom>
        </p:spPr>
        <p:txBody>
          <a:bodyPr wrap="square">
            <a:spAutoFit/>
          </a:bodyPr>
          <a:lstStyle/>
          <a:p>
            <a:pPr marL="114300" algn="just">
              <a:spcAft>
                <a:spcPts val="0"/>
              </a:spcAft>
            </a:pPr>
            <a:r>
              <a:rPr lang="vi-VN" sz="2800" b="1" dirty="0">
                <a:ea typeface="Times New Roman" panose="02020603050405020304" pitchFamily="18" charset="0"/>
              </a:rPr>
              <a:t>Kí hiệu cảnh báo nguy hại do hoá chất g</a:t>
            </a:r>
            <a:r>
              <a:rPr lang="en-US" sz="2800" b="1" dirty="0">
                <a:ea typeface="Times New Roman" panose="02020603050405020304" pitchFamily="18" charset="0"/>
              </a:rPr>
              <a:t>â</a:t>
            </a:r>
            <a:r>
              <a:rPr lang="vi-VN" sz="2800" b="1" dirty="0">
                <a:ea typeface="Times New Roman" panose="02020603050405020304" pitchFamily="18" charset="0"/>
              </a:rPr>
              <a:t>y ra: hình vuông, viền đen, nền đỏ</a:t>
            </a:r>
            <a:r>
              <a:rPr lang="en-US" sz="2800" b="1" dirty="0">
                <a:ea typeface="Times New Roman" panose="02020603050405020304" pitchFamily="18" charset="0"/>
              </a:rPr>
              <a:t> cam</a:t>
            </a:r>
            <a:r>
              <a:rPr lang="vi-VN" sz="2800" b="1" dirty="0">
                <a:ea typeface="Times New Roman" panose="02020603050405020304" pitchFamily="18" charset="0"/>
              </a:rPr>
              <a:t>.</a:t>
            </a:r>
            <a:endParaRPr lang="en-US" sz="2800" b="1" dirty="0">
              <a:ea typeface="Times New Roman" panose="02020603050405020304" pitchFamily="18" charset="0"/>
            </a:endParaRPr>
          </a:p>
        </p:txBody>
      </p:sp>
      <p:pic>
        <p:nvPicPr>
          <p:cNvPr id="5" name="Picture 4"/>
          <p:cNvPicPr/>
          <p:nvPr/>
        </p:nvPicPr>
        <p:blipFill>
          <a:blip r:embed="rId2"/>
          <a:stretch>
            <a:fillRect/>
          </a:stretch>
        </p:blipFill>
        <p:spPr>
          <a:xfrm>
            <a:off x="863097" y="1563769"/>
            <a:ext cx="2379561" cy="1894349"/>
          </a:xfrm>
          <a:prstGeom prst="rect">
            <a:avLst/>
          </a:prstGeom>
        </p:spPr>
      </p:pic>
      <p:pic>
        <p:nvPicPr>
          <p:cNvPr id="6" name="Picture 5"/>
          <p:cNvPicPr/>
          <p:nvPr/>
        </p:nvPicPr>
        <p:blipFill rotWithShape="1">
          <a:blip r:embed="rId3"/>
          <a:srcRect l="5882" t="11993" r="10294" b="6875"/>
          <a:stretch/>
        </p:blipFill>
        <p:spPr bwMode="auto">
          <a:xfrm>
            <a:off x="3302145" y="1678905"/>
            <a:ext cx="2224599" cy="1728779"/>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4"/>
          <a:srcRect t="11059"/>
          <a:stretch/>
        </p:blipFill>
        <p:spPr bwMode="auto">
          <a:xfrm>
            <a:off x="5593677" y="1663406"/>
            <a:ext cx="2415304" cy="1766603"/>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5"/>
          <a:srcRect l="4425" t="4687" r="6371"/>
          <a:stretch/>
        </p:blipFill>
        <p:spPr bwMode="auto">
          <a:xfrm>
            <a:off x="7961465" y="1696659"/>
            <a:ext cx="2253345" cy="1768435"/>
          </a:xfrm>
          <a:prstGeom prst="rect">
            <a:avLst/>
          </a:prstGeom>
          <a:ln>
            <a:noFill/>
          </a:ln>
          <a:extLst>
            <a:ext uri="{53640926-AAD7-44D8-BBD7-CCE9431645EC}">
              <a14:shadowObscured xmlns:a14="http://schemas.microsoft.com/office/drawing/2010/main"/>
            </a:ext>
          </a:extLst>
        </p:spPr>
      </p:pic>
      <p:sp>
        <p:nvSpPr>
          <p:cNvPr id="9" name="Rectangle 8"/>
          <p:cNvSpPr/>
          <p:nvPr/>
        </p:nvSpPr>
        <p:spPr>
          <a:xfrm>
            <a:off x="626715" y="3568285"/>
            <a:ext cx="10646874" cy="954107"/>
          </a:xfrm>
          <a:prstGeom prst="rect">
            <a:avLst/>
          </a:prstGeom>
        </p:spPr>
        <p:txBody>
          <a:bodyPr wrap="square">
            <a:spAutoFit/>
          </a:bodyPr>
          <a:lstStyle/>
          <a:p>
            <a:r>
              <a:rPr lang="vi-VN" sz="2800" b="1" dirty="0">
                <a:ea typeface="Times New Roman" panose="02020603050405020304" pitchFamily="18" charset="0"/>
              </a:rPr>
              <a:t>Kí hiệu cảnh báo chỉ dẫn thực hiện: hình chữ nhật, nền xanh hoặc đỏ.</a:t>
            </a:r>
            <a:endParaRPr lang="en-US" sz="2800" b="1" dirty="0"/>
          </a:p>
        </p:txBody>
      </p:sp>
      <p:pic>
        <p:nvPicPr>
          <p:cNvPr id="10" name="Picture 9"/>
          <p:cNvPicPr>
            <a:picLocks noChangeAspect="1"/>
          </p:cNvPicPr>
          <p:nvPr/>
        </p:nvPicPr>
        <p:blipFill>
          <a:blip r:embed="rId6"/>
          <a:stretch>
            <a:fillRect/>
          </a:stretch>
        </p:blipFill>
        <p:spPr>
          <a:xfrm>
            <a:off x="2817588" y="4228981"/>
            <a:ext cx="5418311" cy="2018282"/>
          </a:xfrm>
          <a:prstGeom prst="rect">
            <a:avLst/>
          </a:prstGeom>
        </p:spPr>
      </p:pic>
    </p:spTree>
    <p:extLst>
      <p:ext uri="{BB962C8B-B14F-4D97-AF65-F5344CB8AC3E}">
        <p14:creationId xmlns:p14="http://schemas.microsoft.com/office/powerpoint/2010/main" val="2815606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18872" y="-1645920"/>
            <a:ext cx="1219200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6" name="Group 5"/>
          <p:cNvGrpSpPr/>
          <p:nvPr/>
        </p:nvGrpSpPr>
        <p:grpSpPr>
          <a:xfrm>
            <a:off x="363670" y="1690030"/>
            <a:ext cx="11148627" cy="3791850"/>
            <a:chOff x="-22748" y="-120491"/>
            <a:chExt cx="4156190" cy="833415"/>
          </a:xfrm>
        </p:grpSpPr>
        <p:sp>
          <p:nvSpPr>
            <p:cNvPr id="7" name="Flowchart: Alternate Process 6"/>
            <p:cNvSpPr/>
            <p:nvPr/>
          </p:nvSpPr>
          <p:spPr>
            <a:xfrm>
              <a:off x="48331" y="-64685"/>
              <a:ext cx="4085111" cy="777609"/>
            </a:xfrm>
            <a:prstGeom prst="flowChartAlternateProcess">
              <a:avLst/>
            </a:prstGeom>
            <a:solidFill>
              <a:sysClr val="window" lastClr="FFFFFF"/>
            </a:solidFill>
            <a:ln w="12700" cap="flat" cmpd="sng" algn="ctr">
              <a:solidFill>
                <a:srgbClr val="F711C6"/>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114300" algn="just">
                <a:spcAft>
                  <a:spcPts val="0"/>
                </a:spcAft>
              </a:pPr>
              <a:r>
                <a:rPr lang="vi-VN" sz="2800" dirty="0">
                  <a:solidFill>
                    <a:srgbClr val="000000"/>
                  </a:solidFill>
                  <a:effectLst/>
                  <a:latin typeface="Times New Roman" panose="02020603050405020304" pitchFamily="18" charset="0"/>
                  <a:ea typeface="Times New Roman" panose="02020603050405020304" pitchFamily="18" charset="0"/>
                </a:rPr>
                <a:t>Mỗi kí hiệu cảnh báo thường có hình dạng và màu sắc riêng để dễ nhận biết.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dụ</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114300" algn="just">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rPr>
                <a:t>Kí hiệu cảnh báo cấm: hình tròn, viền đỏ, nền trắng.</a:t>
              </a:r>
              <a:endParaRPr lang="en-US" sz="2800" dirty="0">
                <a:effectLst/>
                <a:latin typeface="Times New Roman" panose="02020603050405020304" pitchFamily="18" charset="0"/>
                <a:ea typeface="Times New Roman" panose="02020603050405020304" pitchFamily="18" charset="0"/>
              </a:endParaRPr>
            </a:p>
            <a:p>
              <a:pPr marL="114300" algn="just">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rPr>
                <a:t>Kí hiệu cảnh báo các khu vực nguy hiểm: hình tam giác đều, viền đen hoặc đỏ, nền vàng.</a:t>
              </a:r>
              <a:endParaRPr lang="en-US" sz="2800" dirty="0">
                <a:effectLst/>
                <a:latin typeface="Times New Roman" panose="02020603050405020304" pitchFamily="18" charset="0"/>
                <a:ea typeface="Times New Roman" panose="02020603050405020304" pitchFamily="18" charset="0"/>
              </a:endParaRPr>
            </a:p>
            <a:p>
              <a:pPr marL="114300" algn="just">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rPr>
                <a:t>Kí hiệu cảnh báo nguy hại do hoá chất g</a:t>
              </a:r>
              <a:r>
                <a:rPr lang="en-US" sz="2800" dirty="0">
                  <a:solidFill>
                    <a:srgbClr val="000000"/>
                  </a:solidFill>
                  <a:effectLst/>
                  <a:latin typeface="Times New Roman" panose="02020603050405020304" pitchFamily="18" charset="0"/>
                  <a:ea typeface="Times New Roman" panose="02020603050405020304" pitchFamily="18" charset="0"/>
                </a:rPr>
                <a:t>â</a:t>
              </a:r>
              <a:r>
                <a:rPr lang="vi-VN" sz="2800" dirty="0">
                  <a:solidFill>
                    <a:srgbClr val="000000"/>
                  </a:solidFill>
                  <a:effectLst/>
                  <a:latin typeface="Times New Roman" panose="02020603050405020304" pitchFamily="18" charset="0"/>
                  <a:ea typeface="Times New Roman" panose="02020603050405020304" pitchFamily="18" charset="0"/>
                </a:rPr>
                <a:t>y ra: hình vuông, viền đen, nền đỏ</a:t>
              </a:r>
              <a:r>
                <a:rPr lang="en-US" sz="2800" dirty="0">
                  <a:solidFill>
                    <a:srgbClr val="000000"/>
                  </a:solidFill>
                  <a:effectLst/>
                  <a:latin typeface="Times New Roman" panose="02020603050405020304" pitchFamily="18" charset="0"/>
                  <a:ea typeface="Times New Roman" panose="02020603050405020304" pitchFamily="18" charset="0"/>
                </a:rPr>
                <a:t> cam</a:t>
              </a:r>
              <a:r>
                <a:rPr lang="vi-VN"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114300" algn="just">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rPr>
                <a:t>Kí hiệu cảnh báo chỉ dẫn thực hiện: hình chữ nhật, nền xanh hoặc đỏ.</a:t>
              </a:r>
              <a:endParaRPr lang="en-US" sz="2800" dirty="0">
                <a:effectLst/>
                <a:latin typeface="Times New Roman" panose="02020603050405020304" pitchFamily="18" charset="0"/>
                <a:ea typeface="Times New Roman" panose="02020603050405020304" pitchFamily="18" charset="0"/>
              </a:endParaRPr>
            </a:p>
          </p:txBody>
        </p:sp>
        <p:pic>
          <p:nvPicPr>
            <p:cNvPr id="8" name="Shape 1037"/>
            <p:cNvPicPr/>
            <p:nvPr/>
          </p:nvPicPr>
          <p:blipFill>
            <a:blip r:embed="rId2">
              <a:extLst>
                <a:ext uri="{28A0092B-C50C-407E-A947-70E740481C1C}">
                  <a14:useLocalDpi xmlns:a14="http://schemas.microsoft.com/office/drawing/2010/main" val="0"/>
                </a:ext>
              </a:extLst>
            </a:blip>
            <a:stretch/>
          </p:blipFill>
          <p:spPr>
            <a:xfrm>
              <a:off x="-22748" y="-120491"/>
              <a:ext cx="190056" cy="123264"/>
            </a:xfrm>
            <a:prstGeom prst="rect">
              <a:avLst/>
            </a:prstGeom>
          </p:spPr>
        </p:pic>
      </p:grpSp>
      <p:sp>
        <p:nvSpPr>
          <p:cNvPr id="9" name="Rectangle 6"/>
          <p:cNvSpPr>
            <a:spLocks noChangeArrowheads="1"/>
          </p:cNvSpPr>
          <p:nvPr/>
        </p:nvSpPr>
        <p:spPr bwMode="auto">
          <a:xfrm>
            <a:off x="97028" y="-118872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vi-VN" altLang="en-US" sz="1100" b="0" i="0" u="none" strike="noStrike" cap="none" normalizeH="0" baseline="0">
              <a:ln>
                <a:noFill/>
              </a:ln>
              <a:solidFill>
                <a:srgbClr val="000000"/>
              </a:solidFill>
              <a:effectLst/>
              <a:latin typeface="Arial" panose="020B0604020202020204" pitchFamily="34" charset="0"/>
              <a:ea typeface="Tahoma" panose="020B060403050404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1100" b="0" i="0" u="none" strike="noStrike" cap="none" normalizeH="0" baseline="0">
                <a:ln>
                  <a:noFill/>
                </a:ln>
                <a:solidFill>
                  <a:srgbClr val="000000"/>
                </a:solidFill>
                <a:effectLst/>
                <a:latin typeface="Arial" panose="020B0604020202020204" pitchFamily="34" charset="0"/>
                <a:ea typeface="Tahoma" panose="020B0604030504040204" pitchFamily="34" charset="0"/>
              </a:rPr>
              <a:t> </a:t>
            </a: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9"/>
          <p:cNvSpPr/>
          <p:nvPr/>
        </p:nvSpPr>
        <p:spPr>
          <a:xfrm>
            <a:off x="122365" y="123771"/>
            <a:ext cx="962122" cy="461665"/>
          </a:xfrm>
          <a:prstGeom prst="rect">
            <a:avLst/>
          </a:prstGeom>
          <a:noFill/>
        </p:spPr>
        <p:txBody>
          <a:bodyPr wrap="none" lIns="91440" tIns="45720" rIns="91440" bIns="45720">
            <a:spAutoFit/>
          </a:bodyPr>
          <a:lstStyle/>
          <a:p>
            <a:pPr algn="ctr"/>
            <a:r>
              <a:rPr lang="en-US" sz="24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a:t>
            </a:r>
            <a:r>
              <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3:</a:t>
            </a:r>
          </a:p>
        </p:txBody>
      </p:sp>
      <p:sp>
        <p:nvSpPr>
          <p:cNvPr id="12" name="TextBox 11"/>
          <p:cNvSpPr txBox="1"/>
          <p:nvPr/>
        </p:nvSpPr>
        <p:spPr>
          <a:xfrm>
            <a:off x="294770" y="1084620"/>
            <a:ext cx="8661872"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II. </a:t>
            </a:r>
            <a:r>
              <a:rPr lang="en-US" sz="2800" b="1" dirty="0" err="1">
                <a:solidFill>
                  <a:srgbClr val="FF0000"/>
                </a:solidFill>
                <a:latin typeface="Times New Roman" panose="02020603050405020304" pitchFamily="18" charset="0"/>
                <a:cs typeface="Times New Roman" panose="02020603050405020304" pitchFamily="18" charset="0"/>
              </a:rPr>
              <a:t>Kí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hiệu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báo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phòng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thực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hành</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1084487" y="130321"/>
            <a:ext cx="10235680" cy="830997"/>
          </a:xfrm>
          <a:prstGeom prst="rect">
            <a:avLst/>
          </a:prstGeom>
          <a:noFill/>
        </p:spPr>
        <p:txBody>
          <a:bodyPr wrap="square" lIns="91440" tIns="45720" rIns="91440" bIns="45720">
            <a:spAutoFit/>
          </a:bodyPr>
          <a:lstStyle/>
          <a:p>
            <a:pPr algn="ctr"/>
            <a:r>
              <a:rPr lang="en-US" sz="2400" b="1"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cs typeface="Times New Roman" panose="02020603050405020304" pitchFamily="18" charset="0"/>
              </a:rPr>
              <a:t>Quy</a:t>
            </a:r>
            <a:r>
              <a:rPr lang="en-US" sz="2400" b="1"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cs typeface="Times New Roman" panose="02020603050405020304" pitchFamily="18" charset="0"/>
              </a:rPr>
              <a:t> </a:t>
            </a:r>
            <a:r>
              <a:rPr lang="en-US" sz="2400" b="1"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cs typeface="Times New Roman" panose="02020603050405020304" pitchFamily="18" charset="0"/>
              </a:rPr>
              <a:t>định</a:t>
            </a:r>
            <a:r>
              <a:rPr lang="en-US" sz="2400" b="1"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cs typeface="Times New Roman" panose="02020603050405020304" pitchFamily="18" charset="0"/>
              </a:rPr>
              <a:t> an </a:t>
            </a:r>
            <a:r>
              <a:rPr lang="en-US" sz="2400" b="1"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cs typeface="Times New Roman" panose="02020603050405020304" pitchFamily="18" charset="0"/>
              </a:rPr>
              <a:t>toàn</a:t>
            </a:r>
            <a:r>
              <a:rPr lang="en-US" sz="2400" b="1"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cs typeface="Times New Roman" panose="02020603050405020304" pitchFamily="18" charset="0"/>
              </a:rPr>
              <a:t> </a:t>
            </a:r>
            <a:r>
              <a:rPr lang="en-US" sz="2400" b="1"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cs typeface="Times New Roman" panose="02020603050405020304" pitchFamily="18" charset="0"/>
              </a:rPr>
              <a:t>trong</a:t>
            </a:r>
            <a:r>
              <a:rPr lang="en-US" sz="2400" b="1"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cs typeface="Times New Roman" panose="02020603050405020304" pitchFamily="18" charset="0"/>
              </a:rPr>
              <a:t> </a:t>
            </a:r>
            <a:r>
              <a:rPr lang="en-US" sz="2400" b="1"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cs typeface="Times New Roman" panose="02020603050405020304" pitchFamily="18" charset="0"/>
              </a:rPr>
              <a:t>phòng</a:t>
            </a:r>
            <a:r>
              <a:rPr lang="en-US" sz="2400" b="1"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cs typeface="Times New Roman" panose="02020603050405020304" pitchFamily="18" charset="0"/>
              </a:rPr>
              <a:t> </a:t>
            </a:r>
            <a:r>
              <a:rPr lang="en-US" sz="2400" b="1"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cs typeface="Times New Roman" panose="02020603050405020304" pitchFamily="18" charset="0"/>
              </a:rPr>
              <a:t>thực</a:t>
            </a:r>
            <a:r>
              <a:rPr lang="en-US" sz="2400" b="1"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cs typeface="Times New Roman" panose="02020603050405020304" pitchFamily="18" charset="0"/>
              </a:rPr>
              <a:t> </a:t>
            </a:r>
            <a:r>
              <a:rPr lang="en-US" sz="2400" b="1"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cs typeface="Times New Roman" panose="02020603050405020304" pitchFamily="18" charset="0"/>
              </a:rPr>
              <a:t>hành</a:t>
            </a:r>
            <a:r>
              <a:rPr lang="en-US" sz="2400" b="1"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cs typeface="Times New Roman" panose="02020603050405020304" pitchFamily="18" charset="0"/>
              </a:rPr>
              <a:t>. </a:t>
            </a:r>
            <a:r>
              <a:rPr lang="en-US" sz="2400" b="1"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cs typeface="Times New Roman" panose="02020603050405020304" pitchFamily="18" charset="0"/>
              </a:rPr>
              <a:t>Giới</a:t>
            </a:r>
            <a:r>
              <a:rPr lang="en-US" sz="2400" b="1"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cs typeface="Times New Roman" panose="02020603050405020304" pitchFamily="18" charset="0"/>
              </a:rPr>
              <a:t> </a:t>
            </a:r>
            <a:r>
              <a:rPr lang="en-US" sz="2400" b="1"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cs typeface="Times New Roman" panose="02020603050405020304" pitchFamily="18" charset="0"/>
              </a:rPr>
              <a:t>thiệu</a:t>
            </a:r>
            <a:r>
              <a:rPr lang="en-US" sz="2400" b="1"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cs typeface="Times New Roman" panose="02020603050405020304" pitchFamily="18" charset="0"/>
              </a:rPr>
              <a:t> </a:t>
            </a:r>
            <a:r>
              <a:rPr lang="en-US" sz="2400" b="1"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cs typeface="Times New Roman" panose="02020603050405020304" pitchFamily="18" charset="0"/>
              </a:rPr>
              <a:t>một</a:t>
            </a:r>
            <a:r>
              <a:rPr lang="en-US" sz="2400" b="1"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cs typeface="Times New Roman" panose="02020603050405020304" pitchFamily="18" charset="0"/>
              </a:rPr>
              <a:t> </a:t>
            </a:r>
            <a:r>
              <a:rPr lang="en-US" sz="2400" b="1"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cs typeface="Times New Roman" panose="02020603050405020304" pitchFamily="18" charset="0"/>
              </a:rPr>
              <a:t>số</a:t>
            </a:r>
            <a:r>
              <a:rPr lang="en-US" sz="2400" b="1"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cs typeface="Times New Roman" panose="02020603050405020304" pitchFamily="18" charset="0"/>
              </a:rPr>
              <a:t> </a:t>
            </a:r>
            <a:r>
              <a:rPr lang="en-US" sz="2400" b="1"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cs typeface="Times New Roman" panose="02020603050405020304" pitchFamily="18" charset="0"/>
              </a:rPr>
              <a:t>dụng</a:t>
            </a:r>
            <a:r>
              <a:rPr lang="en-US" sz="2400" b="1"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cs typeface="Times New Roman" panose="02020603050405020304" pitchFamily="18" charset="0"/>
              </a:rPr>
              <a:t> </a:t>
            </a:r>
            <a:r>
              <a:rPr lang="en-US" sz="2400" b="1"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cs typeface="Times New Roman" panose="02020603050405020304" pitchFamily="18" charset="0"/>
              </a:rPr>
              <a:t>cụ</a:t>
            </a:r>
            <a:r>
              <a:rPr lang="en-US" sz="2400" b="1"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cs typeface="Times New Roman" panose="02020603050405020304" pitchFamily="18" charset="0"/>
              </a:rPr>
              <a:t> </a:t>
            </a:r>
            <a:r>
              <a:rPr lang="en-US" sz="2400" b="1"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cs typeface="Times New Roman" panose="02020603050405020304" pitchFamily="18" charset="0"/>
              </a:rPr>
              <a:t>đo</a:t>
            </a:r>
            <a:r>
              <a:rPr lang="en-US" sz="2400" b="1"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cs typeface="Times New Roman" panose="02020603050405020304" pitchFamily="18" charset="0"/>
              </a:rPr>
              <a:t> – </a:t>
            </a:r>
            <a:r>
              <a:rPr lang="en-US" sz="2400" b="1"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cs typeface="Times New Roman" panose="02020603050405020304" pitchFamily="18" charset="0"/>
              </a:rPr>
              <a:t>Sử</a:t>
            </a:r>
            <a:r>
              <a:rPr lang="en-US" sz="2400" b="1"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cs typeface="Times New Roman" panose="02020603050405020304" pitchFamily="18" charset="0"/>
              </a:rPr>
              <a:t> </a:t>
            </a:r>
            <a:r>
              <a:rPr lang="en-US" sz="2400" b="1"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cs typeface="Times New Roman" panose="02020603050405020304" pitchFamily="18" charset="0"/>
              </a:rPr>
              <a:t>dụng</a:t>
            </a:r>
            <a:r>
              <a:rPr lang="en-US" sz="2400" b="1"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cs typeface="Times New Roman" panose="02020603050405020304" pitchFamily="18" charset="0"/>
              </a:rPr>
              <a:t> </a:t>
            </a:r>
            <a:r>
              <a:rPr lang="en-US" sz="2400" b="1"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cs typeface="Times New Roman" panose="02020603050405020304" pitchFamily="18" charset="0"/>
              </a:rPr>
              <a:t>kính</a:t>
            </a:r>
            <a:r>
              <a:rPr lang="en-US" sz="2400" b="1"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cs typeface="Times New Roman" panose="02020603050405020304" pitchFamily="18" charset="0"/>
              </a:rPr>
              <a:t> </a:t>
            </a:r>
            <a:r>
              <a:rPr lang="en-US" sz="2400" b="1"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cs typeface="Times New Roman" panose="02020603050405020304" pitchFamily="18" charset="0"/>
              </a:rPr>
              <a:t>lúp</a:t>
            </a:r>
            <a:r>
              <a:rPr lang="en-US" sz="2400" b="1"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cs typeface="Times New Roman" panose="02020603050405020304" pitchFamily="18" charset="0"/>
              </a:rPr>
              <a:t> </a:t>
            </a:r>
            <a:r>
              <a:rPr lang="en-US" sz="2400" b="1"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cs typeface="Times New Roman" panose="02020603050405020304" pitchFamily="18" charset="0"/>
              </a:rPr>
              <a:t>và</a:t>
            </a:r>
            <a:r>
              <a:rPr lang="en-US" sz="2400" b="1"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cs typeface="Times New Roman" panose="02020603050405020304" pitchFamily="18" charset="0"/>
              </a:rPr>
              <a:t> </a:t>
            </a:r>
            <a:r>
              <a:rPr lang="en-US" sz="2400" b="1"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cs typeface="Times New Roman" panose="02020603050405020304" pitchFamily="18" charset="0"/>
              </a:rPr>
              <a:t>kính</a:t>
            </a:r>
            <a:r>
              <a:rPr lang="en-US" sz="2400" b="1"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cs typeface="Times New Roman" panose="02020603050405020304" pitchFamily="18" charset="0"/>
              </a:rPr>
              <a:t> </a:t>
            </a:r>
            <a:r>
              <a:rPr lang="en-US" sz="2400" b="1"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cs typeface="Times New Roman" panose="02020603050405020304" pitchFamily="18" charset="0"/>
              </a:rPr>
              <a:t>hiển</a:t>
            </a:r>
            <a:r>
              <a:rPr lang="en-US" sz="2400" b="1"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cs typeface="Times New Roman" panose="02020603050405020304" pitchFamily="18" charset="0"/>
              </a:rPr>
              <a:t> vi </a:t>
            </a:r>
            <a:r>
              <a:rPr lang="en-US" sz="2400" b="1"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cs typeface="Times New Roman" panose="02020603050405020304" pitchFamily="18" charset="0"/>
              </a:rPr>
              <a:t>quang</a:t>
            </a:r>
            <a:r>
              <a:rPr lang="en-US" sz="2400" b="1"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cs typeface="Times New Roman" panose="02020603050405020304" pitchFamily="18" charset="0"/>
              </a:rPr>
              <a:t> </a:t>
            </a:r>
            <a:r>
              <a:rPr lang="en-US" sz="2400" b="1"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cs typeface="Times New Roman" panose="02020603050405020304" pitchFamily="18" charset="0"/>
              </a:rPr>
              <a:t>học</a:t>
            </a:r>
            <a:endParaRPr lang="en-US" sz="2400" b="1"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10100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ó mấy nhóm biển báo giao thông đường bộ?"/>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7948" y="127487"/>
            <a:ext cx="9436482" cy="6431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5591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2189748" y="770021"/>
            <a:ext cx="8121316" cy="21656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31470" indent="-173990" algn="just">
              <a:lnSpc>
                <a:spcPct val="140000"/>
              </a:lnSpc>
              <a:spcAft>
                <a:spcPts val="0"/>
              </a:spcAft>
            </a:pPr>
            <a:r>
              <a:rPr lang="en-US" sz="2800" b="1" dirty="0" err="1">
                <a:solidFill>
                  <a:schemeClr val="tx1"/>
                </a:solidFill>
                <a:latin typeface="Arial" panose="020B0604020202020204" pitchFamily="34" charset="0"/>
                <a:ea typeface="Times New Roman" panose="02020603050405020304" pitchFamily="18" charset="0"/>
                <a:cs typeface="Arial" panose="020B0604020202020204" pitchFamily="34" charset="0"/>
              </a:rPr>
              <a:t>Tại</a:t>
            </a:r>
            <a:r>
              <a:rPr lang="en-US"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tx1"/>
                </a:solidFill>
                <a:latin typeface="Arial" panose="020B0604020202020204" pitchFamily="34" charset="0"/>
                <a:ea typeface="Times New Roman" panose="02020603050405020304" pitchFamily="18" charset="0"/>
                <a:cs typeface="Arial" panose="020B0604020202020204" pitchFamily="34" charset="0"/>
              </a:rPr>
              <a:t>sao</a:t>
            </a:r>
            <a:r>
              <a:rPr lang="en-US"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tx1"/>
                </a:solidFill>
                <a:latin typeface="Arial" panose="020B0604020202020204" pitchFamily="34" charset="0"/>
                <a:ea typeface="Times New Roman" panose="02020603050405020304" pitchFamily="18" charset="0"/>
                <a:cs typeface="Arial" panose="020B0604020202020204" pitchFamily="34" charset="0"/>
              </a:rPr>
              <a:t>lại</a:t>
            </a:r>
            <a:r>
              <a:rPr lang="en-US"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tx1"/>
                </a:solidFill>
                <a:latin typeface="Arial" panose="020B0604020202020204" pitchFamily="34" charset="0"/>
                <a:ea typeface="Times New Roman" panose="02020603050405020304" pitchFamily="18" charset="0"/>
                <a:cs typeface="Arial" panose="020B0604020202020204" pitchFamily="34" charset="0"/>
              </a:rPr>
              <a:t>dùng</a:t>
            </a:r>
            <a:r>
              <a:rPr lang="en-US"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tx1"/>
                </a:solidFill>
                <a:latin typeface="Arial" panose="020B0604020202020204" pitchFamily="34" charset="0"/>
                <a:ea typeface="Times New Roman" panose="02020603050405020304" pitchFamily="18" charset="0"/>
                <a:cs typeface="Arial" panose="020B0604020202020204" pitchFamily="34" charset="0"/>
              </a:rPr>
              <a:t>kí</a:t>
            </a:r>
            <a:r>
              <a:rPr lang="en-US"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tx1"/>
                </a:solidFill>
                <a:latin typeface="Arial" panose="020B0604020202020204" pitchFamily="34" charset="0"/>
                <a:ea typeface="Times New Roman" panose="02020603050405020304" pitchFamily="18" charset="0"/>
                <a:cs typeface="Arial" panose="020B0604020202020204" pitchFamily="34" charset="0"/>
              </a:rPr>
              <a:t>hiệu</a:t>
            </a:r>
            <a:r>
              <a:rPr lang="en-US"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tx1"/>
                </a:solidFill>
                <a:latin typeface="Arial" panose="020B0604020202020204" pitchFamily="34" charset="0"/>
                <a:ea typeface="Times New Roman" panose="02020603050405020304" pitchFamily="18" charset="0"/>
                <a:cs typeface="Arial" panose="020B0604020202020204" pitchFamily="34" charset="0"/>
              </a:rPr>
              <a:t>cảnh</a:t>
            </a:r>
            <a:r>
              <a:rPr lang="en-US"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tx1"/>
                </a:solidFill>
                <a:latin typeface="Arial" panose="020B0604020202020204" pitchFamily="34" charset="0"/>
                <a:ea typeface="Times New Roman" panose="02020603050405020304" pitchFamily="18" charset="0"/>
                <a:cs typeface="Arial" panose="020B0604020202020204" pitchFamily="34" charset="0"/>
              </a:rPr>
              <a:t>báo</a:t>
            </a:r>
            <a:r>
              <a:rPr lang="en-US"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tx1"/>
                </a:solidFill>
                <a:latin typeface="Arial" panose="020B0604020202020204" pitchFamily="34" charset="0"/>
                <a:ea typeface="Times New Roman" panose="02020603050405020304" pitchFamily="18" charset="0"/>
                <a:cs typeface="Arial" panose="020B0604020202020204" pitchFamily="34" charset="0"/>
              </a:rPr>
              <a:t>thay</a:t>
            </a:r>
            <a:r>
              <a:rPr lang="en-US"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tx1"/>
                </a:solidFill>
                <a:latin typeface="Arial" panose="020B0604020202020204" pitchFamily="34" charset="0"/>
                <a:ea typeface="Times New Roman" panose="02020603050405020304" pitchFamily="18" charset="0"/>
                <a:cs typeface="Arial" panose="020B0604020202020204" pitchFamily="34" charset="0"/>
              </a:rPr>
              <a:t>cho</a:t>
            </a:r>
            <a:r>
              <a:rPr lang="en-US"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tx1"/>
                </a:solidFill>
                <a:latin typeface="Arial" panose="020B0604020202020204" pitchFamily="34" charset="0"/>
                <a:ea typeface="Times New Roman" panose="02020603050405020304" pitchFamily="18" charset="0"/>
                <a:cs typeface="Arial" panose="020B0604020202020204" pitchFamily="34" charset="0"/>
              </a:rPr>
              <a:t>mô</a:t>
            </a:r>
            <a:r>
              <a:rPr lang="en-US"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tx1"/>
                </a:solidFill>
                <a:latin typeface="Arial" panose="020B0604020202020204" pitchFamily="34" charset="0"/>
                <a:ea typeface="Times New Roman" panose="02020603050405020304" pitchFamily="18" charset="0"/>
                <a:cs typeface="Arial" panose="020B0604020202020204" pitchFamily="34" charset="0"/>
              </a:rPr>
              <a:t>tả</a:t>
            </a:r>
            <a:r>
              <a:rPr lang="en-US"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tx1"/>
                </a:solidFill>
                <a:latin typeface="Arial" panose="020B0604020202020204" pitchFamily="34" charset="0"/>
                <a:ea typeface="Times New Roman" panose="02020603050405020304" pitchFamily="18" charset="0"/>
                <a:cs typeface="Arial" panose="020B0604020202020204" pitchFamily="34" charset="0"/>
              </a:rPr>
              <a:t>bằng</a:t>
            </a:r>
            <a:r>
              <a:rPr lang="en-US"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tx1"/>
                </a:solidFill>
                <a:latin typeface="Arial" panose="020B0604020202020204" pitchFamily="34" charset="0"/>
                <a:ea typeface="Times New Roman" panose="02020603050405020304" pitchFamily="18" charset="0"/>
                <a:cs typeface="Arial" panose="020B0604020202020204" pitchFamily="34" charset="0"/>
              </a:rPr>
              <a:t>chữ</a:t>
            </a:r>
            <a:r>
              <a:rPr lang="en-US"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a:t>
            </a:r>
            <a:endParaRPr lang="en-US" sz="28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Rounded Corners 4"/>
          <p:cNvSpPr/>
          <p:nvPr/>
        </p:nvSpPr>
        <p:spPr>
          <a:xfrm>
            <a:off x="2189748" y="3461084"/>
            <a:ext cx="8121316" cy="21656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rPr>
              <a:t>Để có thể tạo sự chú ý mạnh và dễ quan sát.</a:t>
            </a:r>
            <a:endParaRPr lang="en-US" sz="2800" b="1" dirty="0">
              <a:solidFill>
                <a:schemeClr val="tx1"/>
              </a:solidFill>
            </a:endParaRPr>
          </a:p>
        </p:txBody>
      </p:sp>
    </p:spTree>
    <p:extLst>
      <p:ext uri="{BB962C8B-B14F-4D97-AF65-F5344CB8AC3E}">
        <p14:creationId xmlns:p14="http://schemas.microsoft.com/office/powerpoint/2010/main" val="1428619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53743" y="137507"/>
            <a:ext cx="4154022"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LUYỆN TẬP</a:t>
            </a:r>
            <a:endParaRPr lang="en-US" sz="5400" b="1" cap="none" spc="0" dirty="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
        <p:nvSpPr>
          <p:cNvPr id="3" name="Rectangle 2"/>
          <p:cNvSpPr/>
          <p:nvPr/>
        </p:nvSpPr>
        <p:spPr>
          <a:xfrm>
            <a:off x="1028636" y="1269179"/>
            <a:ext cx="9984358" cy="1708160"/>
          </a:xfrm>
          <a:prstGeom prst="rect">
            <a:avLst/>
          </a:prstGeom>
        </p:spPr>
        <p:txBody>
          <a:bodyPr wrap="square">
            <a:spAutoFit/>
          </a:bodyPr>
          <a:lstStyle/>
          <a:p>
            <a:r>
              <a:rPr lang="en-US" sz="3500" b="1" u="sng" dirty="0" err="1">
                <a:latin typeface="Times New Roman" panose="02020603050405020304" pitchFamily="18" charset="0"/>
                <a:ea typeface="Calibri"/>
                <a:cs typeface="Times New Roman" panose="02020603050405020304" pitchFamily="18" charset="0"/>
              </a:rPr>
              <a:t>Câu</a:t>
            </a:r>
            <a:r>
              <a:rPr lang="en-US" sz="3500" b="1" u="sng" dirty="0">
                <a:latin typeface="Times New Roman" panose="02020603050405020304" pitchFamily="18" charset="0"/>
                <a:ea typeface="Calibri"/>
                <a:cs typeface="Times New Roman" panose="02020603050405020304" pitchFamily="18" charset="0"/>
              </a:rPr>
              <a:t> 1:</a:t>
            </a:r>
            <a:r>
              <a:rPr lang="en-US" sz="3500" b="1" dirty="0">
                <a:latin typeface="Times New Roman" panose="02020603050405020304" pitchFamily="18" charset="0"/>
                <a:ea typeface="Calibri"/>
                <a:cs typeface="Times New Roman" panose="02020603050405020304" pitchFamily="18" charset="0"/>
              </a:rPr>
              <a:t> </a:t>
            </a:r>
            <a:r>
              <a:rPr lang="en-US" sz="3500" dirty="0">
                <a:latin typeface="Times New Roman" panose="02020603050405020304" pitchFamily="18" charset="0"/>
                <a:ea typeface="Calibri"/>
                <a:cs typeface="Times New Roman" panose="02020603050405020304" pitchFamily="18" charset="0"/>
              </a:rPr>
              <a:t>K</a:t>
            </a:r>
            <a:r>
              <a:rPr lang="vi-VN" sz="3500" dirty="0">
                <a:latin typeface="Times New Roman" panose="02020603050405020304" pitchFamily="18" charset="0"/>
                <a:ea typeface="Calibri"/>
                <a:cs typeface="Times New Roman" panose="02020603050405020304" pitchFamily="18" charset="0"/>
              </a:rPr>
              <a:t>í hiệu cảnh báo nào sau đây cho biết em đang ở gần vị trí có hoá chất độc hại?</a:t>
            </a:r>
          </a:p>
          <a:p>
            <a:r>
              <a:rPr lang="en-US" sz="3500" dirty="0">
                <a:latin typeface="Times New Roman" panose="02020603050405020304" pitchFamily="18" charset="0"/>
                <a:ea typeface="Calibri"/>
                <a:cs typeface="Times New Roman" panose="02020603050405020304" pitchFamily="18" charset="0"/>
              </a:rPr>
              <a:t>  </a:t>
            </a:r>
          </a:p>
        </p:txBody>
      </p:sp>
      <p:pic>
        <p:nvPicPr>
          <p:cNvPr id="5" name="Picture 2" descr="Biển chỉ dẫn - Biển báo an toàn - Biển hiệu - Biển báo - Biển cảnh báo vật  liệu độc hạ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3692" y="2594292"/>
            <a:ext cx="2381250" cy="20859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Biển chỉ dẫn - Biển báo an toàn - Biển hiệu - Biển báo - Biển báo nước  không uống đượ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4541" y="2700686"/>
            <a:ext cx="1979582" cy="19795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p:nvPr/>
        </p:nvPicPr>
        <p:blipFill rotWithShape="1">
          <a:blip r:embed="rId4"/>
          <a:srcRect l="7692" t="54257" r="63991" b="320"/>
          <a:stretch/>
        </p:blipFill>
        <p:spPr bwMode="auto">
          <a:xfrm>
            <a:off x="3839487" y="2647489"/>
            <a:ext cx="2109214" cy="2085976"/>
          </a:xfrm>
          <a:prstGeom prst="rect">
            <a:avLst/>
          </a:prstGeom>
          <a:ln>
            <a:noFill/>
          </a:ln>
          <a:extLst>
            <a:ext uri="{53640926-AAD7-44D8-BBD7-CCE9431645EC}">
              <a14:shadowObscured xmlns:a14="http://schemas.microsoft.com/office/drawing/2010/main"/>
            </a:ext>
          </a:extLst>
        </p:spPr>
      </p:pic>
      <p:sp>
        <p:nvSpPr>
          <p:cNvPr id="10" name="TextBox 9"/>
          <p:cNvSpPr txBox="1"/>
          <p:nvPr/>
        </p:nvSpPr>
        <p:spPr>
          <a:xfrm>
            <a:off x="4621722" y="4840067"/>
            <a:ext cx="700392"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B</a:t>
            </a:r>
          </a:p>
        </p:txBody>
      </p:sp>
      <p:sp>
        <p:nvSpPr>
          <p:cNvPr id="11" name="TextBox 10"/>
          <p:cNvSpPr txBox="1"/>
          <p:nvPr/>
        </p:nvSpPr>
        <p:spPr>
          <a:xfrm>
            <a:off x="1717875" y="4830341"/>
            <a:ext cx="700392"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A</a:t>
            </a:r>
          </a:p>
        </p:txBody>
      </p:sp>
      <p:sp>
        <p:nvSpPr>
          <p:cNvPr id="12" name="TextBox 11"/>
          <p:cNvSpPr txBox="1"/>
          <p:nvPr/>
        </p:nvSpPr>
        <p:spPr>
          <a:xfrm>
            <a:off x="7398827" y="4830340"/>
            <a:ext cx="700392"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C</a:t>
            </a:r>
          </a:p>
        </p:txBody>
      </p:sp>
      <p:sp>
        <p:nvSpPr>
          <p:cNvPr id="13" name="TextBox 12"/>
          <p:cNvSpPr txBox="1"/>
          <p:nvPr/>
        </p:nvSpPr>
        <p:spPr>
          <a:xfrm>
            <a:off x="10221132" y="4828993"/>
            <a:ext cx="700392"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D</a:t>
            </a:r>
          </a:p>
        </p:txBody>
      </p:sp>
      <p:sp>
        <p:nvSpPr>
          <p:cNvPr id="14" name="Oval 13"/>
          <p:cNvSpPr/>
          <p:nvPr/>
        </p:nvSpPr>
        <p:spPr>
          <a:xfrm>
            <a:off x="7408555" y="4930046"/>
            <a:ext cx="471524" cy="452176"/>
          </a:xfrm>
          <a:prstGeom prst="ellipse">
            <a:avLst/>
          </a:prstGeom>
          <a:noFill/>
          <a:ln w="38100" cap="flat" cmpd="sng" algn="ctr">
            <a:solidFill>
              <a:srgbClr val="E4831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p:nvPr/>
        </p:nvPicPr>
        <p:blipFill>
          <a:blip r:embed="rId5"/>
          <a:stretch>
            <a:fillRect/>
          </a:stretch>
        </p:blipFill>
        <p:spPr>
          <a:xfrm>
            <a:off x="1028636" y="2729904"/>
            <a:ext cx="2066172" cy="1921145"/>
          </a:xfrm>
          <a:prstGeom prst="rect">
            <a:avLst/>
          </a:prstGeom>
        </p:spPr>
      </p:pic>
    </p:spTree>
    <p:extLst>
      <p:ext uri="{BB962C8B-B14F-4D97-AF65-F5344CB8AC3E}">
        <p14:creationId xmlns:p14="http://schemas.microsoft.com/office/powerpoint/2010/main" val="19180387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n 6">
            <a:hlinkClick r:id="rId2" action="ppaction://hlinksldjump"/>
          </p:cNvPr>
          <p:cNvSpPr/>
          <p:nvPr/>
        </p:nvSpPr>
        <p:spPr>
          <a:xfrm>
            <a:off x="4812852" y="2268244"/>
            <a:ext cx="2403116" cy="2329603"/>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Sun 7">
            <a:hlinkClick r:id="rId2" action="ppaction://hlinksldjump"/>
          </p:cNvPr>
          <p:cNvSpPr/>
          <p:nvPr/>
        </p:nvSpPr>
        <p:spPr>
          <a:xfrm>
            <a:off x="2027908" y="5301208"/>
            <a:ext cx="1403796" cy="1365528"/>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Oval 3">
            <a:hlinkClick r:id="rId3" action="ppaction://hlinksldjump"/>
          </p:cNvPr>
          <p:cNvSpPr/>
          <p:nvPr/>
        </p:nvSpPr>
        <p:spPr>
          <a:xfrm>
            <a:off x="6772377" y="655973"/>
            <a:ext cx="1296144" cy="1296144"/>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white"/>
                </a:solidFill>
                <a:latin typeface="Arial" panose="020B0604020202020204" pitchFamily="34" charset="0"/>
                <a:cs typeface="Arial" panose="020B0604020202020204" pitchFamily="34" charset="0"/>
              </a:rPr>
              <a:t>4</a:t>
            </a:r>
          </a:p>
        </p:txBody>
      </p:sp>
      <p:sp>
        <p:nvSpPr>
          <p:cNvPr id="11" name="Oval 10">
            <a:hlinkClick r:id="rId4" action="ppaction://hlinksldjump"/>
          </p:cNvPr>
          <p:cNvSpPr/>
          <p:nvPr/>
        </p:nvSpPr>
        <p:spPr>
          <a:xfrm>
            <a:off x="5375731" y="418923"/>
            <a:ext cx="1296144" cy="1296144"/>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white"/>
                </a:solidFill>
                <a:latin typeface="Arial" panose="020B0604020202020204" pitchFamily="34" charset="0"/>
                <a:cs typeface="Arial" panose="020B0604020202020204" pitchFamily="34" charset="0"/>
              </a:rPr>
              <a:t>5</a:t>
            </a:r>
          </a:p>
        </p:txBody>
      </p:sp>
      <p:sp>
        <p:nvSpPr>
          <p:cNvPr id="15" name="Oval 14">
            <a:hlinkClick r:id="rId5" action="ppaction://hlinksldjump"/>
          </p:cNvPr>
          <p:cNvSpPr/>
          <p:nvPr/>
        </p:nvSpPr>
        <p:spPr>
          <a:xfrm>
            <a:off x="7796673" y="3146795"/>
            <a:ext cx="1296144" cy="129614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white"/>
                </a:solidFill>
                <a:latin typeface="Arial" panose="020B0604020202020204" pitchFamily="34" charset="0"/>
                <a:cs typeface="Arial" panose="020B0604020202020204" pitchFamily="34" charset="0"/>
              </a:rPr>
              <a:t>2</a:t>
            </a:r>
          </a:p>
        </p:txBody>
      </p:sp>
      <p:sp>
        <p:nvSpPr>
          <p:cNvPr id="16" name="Oval 15">
            <a:hlinkClick r:id="rId6" action="ppaction://hlinksldjump"/>
          </p:cNvPr>
          <p:cNvSpPr/>
          <p:nvPr/>
        </p:nvSpPr>
        <p:spPr>
          <a:xfrm>
            <a:off x="7709749" y="1725070"/>
            <a:ext cx="1296144" cy="129614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white"/>
                </a:solidFill>
                <a:latin typeface="Arial" panose="020B0604020202020204" pitchFamily="34" charset="0"/>
                <a:cs typeface="Arial" panose="020B0604020202020204" pitchFamily="34" charset="0"/>
              </a:rPr>
              <a:t>3</a:t>
            </a:r>
          </a:p>
        </p:txBody>
      </p:sp>
      <p:sp>
        <p:nvSpPr>
          <p:cNvPr id="17" name="Sun 16">
            <a:hlinkClick r:id="rId7" action="ppaction://hlinksldjump"/>
          </p:cNvPr>
          <p:cNvSpPr/>
          <p:nvPr/>
        </p:nvSpPr>
        <p:spPr>
          <a:xfrm>
            <a:off x="8904312" y="947496"/>
            <a:ext cx="1427708" cy="1362608"/>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Oval 12">
            <a:hlinkClick r:id="rId8" action="ppaction://hlinksldjump"/>
          </p:cNvPr>
          <p:cNvSpPr/>
          <p:nvPr/>
        </p:nvSpPr>
        <p:spPr>
          <a:xfrm>
            <a:off x="3979085" y="688177"/>
            <a:ext cx="1296144" cy="1296144"/>
          </a:xfrm>
          <a:prstGeom prst="ellipse">
            <a:avLst/>
          </a:prstGeom>
          <a:solidFill>
            <a:srgbClr val="CC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white"/>
                </a:solidFill>
                <a:latin typeface="Arial" panose="020B0604020202020204" pitchFamily="34" charset="0"/>
                <a:cs typeface="Arial" panose="020B0604020202020204" pitchFamily="34" charset="0"/>
              </a:rPr>
              <a:t>6</a:t>
            </a:r>
          </a:p>
        </p:txBody>
      </p:sp>
      <p:sp>
        <p:nvSpPr>
          <p:cNvPr id="14" name="Oval 13">
            <a:hlinkClick r:id="rId9" action="ppaction://hlinksldjump"/>
          </p:cNvPr>
          <p:cNvSpPr/>
          <p:nvPr/>
        </p:nvSpPr>
        <p:spPr>
          <a:xfrm>
            <a:off x="2941664" y="1723910"/>
            <a:ext cx="1296144" cy="1296144"/>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white"/>
                </a:solidFill>
                <a:latin typeface="Arial" panose="020B0604020202020204" pitchFamily="34" charset="0"/>
                <a:cs typeface="Arial" panose="020B0604020202020204" pitchFamily="34" charset="0"/>
              </a:rPr>
              <a:t>7</a:t>
            </a:r>
          </a:p>
        </p:txBody>
      </p:sp>
      <p:sp>
        <p:nvSpPr>
          <p:cNvPr id="19" name="Oval 18">
            <a:hlinkClick r:id="rId10" action="ppaction://hlinksldjump"/>
          </p:cNvPr>
          <p:cNvSpPr/>
          <p:nvPr/>
        </p:nvSpPr>
        <p:spPr>
          <a:xfrm>
            <a:off x="2772210" y="3147703"/>
            <a:ext cx="1296144" cy="1296144"/>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white"/>
                </a:solidFill>
                <a:latin typeface="Arial" panose="020B0604020202020204" pitchFamily="34" charset="0"/>
                <a:cs typeface="Arial" panose="020B0604020202020204" pitchFamily="34" charset="0"/>
              </a:rPr>
              <a:t>8</a:t>
            </a:r>
          </a:p>
        </p:txBody>
      </p:sp>
      <p:sp>
        <p:nvSpPr>
          <p:cNvPr id="20" name="Oval 19">
            <a:hlinkClick r:id="rId11" action="ppaction://hlinksldjump"/>
          </p:cNvPr>
          <p:cNvSpPr/>
          <p:nvPr/>
        </p:nvSpPr>
        <p:spPr>
          <a:xfrm>
            <a:off x="3299609" y="4502952"/>
            <a:ext cx="1296144" cy="1296144"/>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white"/>
                </a:solidFill>
                <a:latin typeface="Arial" panose="020B0604020202020204" pitchFamily="34" charset="0"/>
                <a:cs typeface="Arial" panose="020B0604020202020204" pitchFamily="34" charset="0"/>
              </a:rPr>
              <a:t>9</a:t>
            </a:r>
          </a:p>
        </p:txBody>
      </p:sp>
      <p:sp>
        <p:nvSpPr>
          <p:cNvPr id="21" name="Oval 20">
            <a:hlinkClick r:id="rId12" action="ppaction://hlinksldjump"/>
          </p:cNvPr>
          <p:cNvSpPr/>
          <p:nvPr/>
        </p:nvSpPr>
        <p:spPr>
          <a:xfrm>
            <a:off x="5983335" y="5151024"/>
            <a:ext cx="1296144" cy="129614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white"/>
                </a:solidFill>
                <a:latin typeface="Arial" panose="020B0604020202020204" pitchFamily="34" charset="0"/>
                <a:cs typeface="Arial" panose="020B0604020202020204" pitchFamily="34" charset="0"/>
              </a:rPr>
              <a:t>11</a:t>
            </a:r>
          </a:p>
        </p:txBody>
      </p:sp>
      <p:sp>
        <p:nvSpPr>
          <p:cNvPr id="22" name="Oval 21">
            <a:hlinkClick r:id="rId13" action="ppaction://hlinksldjump"/>
          </p:cNvPr>
          <p:cNvSpPr/>
          <p:nvPr/>
        </p:nvSpPr>
        <p:spPr>
          <a:xfrm>
            <a:off x="4526468" y="5228215"/>
            <a:ext cx="1296144" cy="1296144"/>
          </a:xfrm>
          <a:prstGeom prst="ellipse">
            <a:avLst/>
          </a:prstGeom>
          <a:solidFill>
            <a:srgbClr val="6666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white"/>
                </a:solidFill>
                <a:latin typeface="Arial" panose="020B0604020202020204" pitchFamily="34" charset="0"/>
                <a:cs typeface="Arial" panose="020B0604020202020204" pitchFamily="34" charset="0"/>
              </a:rPr>
              <a:t>10</a:t>
            </a:r>
          </a:p>
        </p:txBody>
      </p:sp>
      <p:sp>
        <p:nvSpPr>
          <p:cNvPr id="23" name="Oval 22">
            <a:hlinkClick r:id="rId2" action="ppaction://hlinksldjump"/>
          </p:cNvPr>
          <p:cNvSpPr/>
          <p:nvPr/>
        </p:nvSpPr>
        <p:spPr>
          <a:xfrm>
            <a:off x="7221629" y="4442939"/>
            <a:ext cx="1296144" cy="129614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white"/>
                </a:solidFill>
                <a:latin typeface="Arial" panose="020B0604020202020204" pitchFamily="34" charset="0"/>
                <a:cs typeface="Arial" panose="020B0604020202020204" pitchFamily="34" charset="0"/>
              </a:rPr>
              <a:t>1</a:t>
            </a:r>
          </a:p>
        </p:txBody>
      </p:sp>
      <p:pic>
        <p:nvPicPr>
          <p:cNvPr id="5" name="Pictur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172" y="0"/>
            <a:ext cx="1751071" cy="1751071"/>
          </a:xfrm>
          <a:prstGeom prst="rect">
            <a:avLst/>
          </a:prstGeom>
        </p:spPr>
      </p:pic>
    </p:spTree>
    <p:extLst>
      <p:ext uri="{BB962C8B-B14F-4D97-AF65-F5344CB8AC3E}">
        <p14:creationId xmlns:p14="http://schemas.microsoft.com/office/powerpoint/2010/main" val="8728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5000" fill="hold"/>
                                        <p:tgtEl>
                                          <p:spTgt spid="7"/>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5000" fill="hold"/>
                                        <p:tgtEl>
                                          <p:spTgt spid="8"/>
                                        </p:tgtEl>
                                        <p:attrNameLst>
                                          <p:attrName>r</p:attrName>
                                        </p:attrNameLst>
                                      </p:cBhvr>
                                    </p:animRot>
                                  </p:childTnLst>
                                </p:cTn>
                              </p:par>
                              <p:par>
                                <p:cTn id="9" presetID="8" presetClass="emph" presetSubtype="0" repeatCount="indefinite" fill="hold" grpId="0" nodeType="withEffect">
                                  <p:stCondLst>
                                    <p:cond delay="0"/>
                                  </p:stCondLst>
                                  <p:childTnLst>
                                    <p:animRot by="21600000">
                                      <p:cBhvr>
                                        <p:cTn id="10" dur="5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13"/>
                                        </p:tgtEl>
                                      </p:cBhvr>
                                    </p:animEffect>
                                    <p:set>
                                      <p:cBhvr>
                                        <p:cTn id="40"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1" restart="whenNotActive" fill="hold" evtFilter="cancelBubble" nodeType="interactiveSeq">
                <p:stCondLst>
                  <p:cond evt="onClick" delay="0">
                    <p:tgtEl>
                      <p:spTgt spid="14"/>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9"/>
                                        </p:tgtEl>
                                      </p:cBhvr>
                                    </p:animEffect>
                                    <p:set>
                                      <p:cBhvr>
                                        <p:cTn id="5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53" restart="whenNotActive" fill="hold" evtFilter="cancelBubble" nodeType="interactiveSeq">
                <p:stCondLst>
                  <p:cond evt="onClick" delay="0">
                    <p:tgtEl>
                      <p:spTgt spid="20"/>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0" nodeType="clickEffect">
                                  <p:stCondLst>
                                    <p:cond delay="0"/>
                                  </p:stCondLst>
                                  <p:childTnLst>
                                    <p:animEffect transition="out" filter="fade">
                                      <p:cBhvr>
                                        <p:cTn id="57" dur="500"/>
                                        <p:tgtEl>
                                          <p:spTgt spid="20"/>
                                        </p:tgtEl>
                                      </p:cBhvr>
                                    </p:animEffect>
                                    <p:set>
                                      <p:cBhvr>
                                        <p:cTn id="58"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9" restart="whenNotActive" fill="hold" evtFilter="cancelBubble" nodeType="interactiveSeq">
                <p:stCondLst>
                  <p:cond evt="onClick" delay="0">
                    <p:tgtEl>
                      <p:spTgt spid="21"/>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5" restart="whenNotActive" fill="hold" evtFilter="cancelBubble" nodeType="interactiveSeq">
                <p:stCondLst>
                  <p:cond evt="onClick" delay="0">
                    <p:tgtEl>
                      <p:spTgt spid="22"/>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1" restart="whenNotActive" fill="hold" evtFilter="cancelBubble" nodeType="interactiveSeq">
                <p:stCondLst>
                  <p:cond evt="onClick" delay="0">
                    <p:tgtEl>
                      <p:spTgt spid="23"/>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grpId="0" nodeType="clickEffect">
                                  <p:stCondLst>
                                    <p:cond delay="0"/>
                                  </p:stCondLst>
                                  <p:childTnLst>
                                    <p:animEffect transition="out" filter="fade">
                                      <p:cBhvr>
                                        <p:cTn id="75" dur="500"/>
                                        <p:tgtEl>
                                          <p:spTgt spid="23"/>
                                        </p:tgtEl>
                                      </p:cBhvr>
                                    </p:animEffect>
                                    <p:set>
                                      <p:cBhvr>
                                        <p:cTn id="76"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7" grpId="0" animBg="1"/>
      <p:bldP spid="8" grpId="0" animBg="1"/>
      <p:bldP spid="4" grpId="0" animBg="1"/>
      <p:bldP spid="11" grpId="0" animBg="1"/>
      <p:bldP spid="15" grpId="0" animBg="1"/>
      <p:bldP spid="16" grpId="0" animBg="1"/>
      <p:bldP spid="17" grpId="0" animBg="1"/>
      <p:bldP spid="13" grpId="0" animBg="1"/>
      <p:bldP spid="14" grpId="0" animBg="1"/>
      <p:bldP spid="19" grpId="0" animBg="1"/>
      <p:bldP spid="20" grpId="0" animBg="1"/>
      <p:bldP spid="21" grpId="0" animBg="1"/>
      <p:bldP spid="22" grpId="0" animBg="1"/>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53743" y="137507"/>
            <a:ext cx="4154022"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LUYỆN TẬP</a:t>
            </a:r>
            <a:endParaRPr lang="en-US" sz="5400" b="1" cap="none" spc="0" dirty="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
        <p:nvSpPr>
          <p:cNvPr id="3" name="Rectangle 2"/>
          <p:cNvSpPr/>
          <p:nvPr/>
        </p:nvSpPr>
        <p:spPr>
          <a:xfrm>
            <a:off x="396338" y="1640698"/>
            <a:ext cx="6852954" cy="3323987"/>
          </a:xfrm>
          <a:prstGeom prst="rect">
            <a:avLst/>
          </a:prstGeom>
        </p:spPr>
        <p:txBody>
          <a:bodyPr wrap="square">
            <a:spAutoFit/>
          </a:bodyPr>
          <a:lstStyle/>
          <a:p>
            <a:r>
              <a:rPr lang="en-US" sz="3500" b="1" u="sng" dirty="0" err="1">
                <a:latin typeface="Times New Roman" panose="02020603050405020304" pitchFamily="18" charset="0"/>
                <a:ea typeface="Calibri"/>
                <a:cs typeface="Times New Roman" panose="02020603050405020304" pitchFamily="18" charset="0"/>
              </a:rPr>
              <a:t>Câu</a:t>
            </a:r>
            <a:r>
              <a:rPr lang="en-US" sz="3500" b="1" u="sng" dirty="0">
                <a:latin typeface="Times New Roman" panose="02020603050405020304" pitchFamily="18" charset="0"/>
                <a:ea typeface="Calibri"/>
                <a:cs typeface="Times New Roman" panose="02020603050405020304" pitchFamily="18" charset="0"/>
              </a:rPr>
              <a:t> 2:</a:t>
            </a:r>
            <a:r>
              <a:rPr lang="en-US" sz="3500" b="1" dirty="0">
                <a:latin typeface="Times New Roman" panose="02020603050405020304" pitchFamily="18" charset="0"/>
                <a:ea typeface="Calibri"/>
                <a:cs typeface="Times New Roman" panose="02020603050405020304" pitchFamily="18" charset="0"/>
              </a:rPr>
              <a:t> </a:t>
            </a:r>
            <a:r>
              <a:rPr lang="en-US" sz="3500" dirty="0" err="1">
                <a:latin typeface="Times New Roman" panose="02020603050405020304" pitchFamily="18" charset="0"/>
                <a:ea typeface="Calibri"/>
                <a:cs typeface="Times New Roman" panose="02020603050405020304" pitchFamily="18" charset="0"/>
              </a:rPr>
              <a:t>Biển</a:t>
            </a:r>
            <a:r>
              <a:rPr lang="en-US" sz="3500" dirty="0">
                <a:latin typeface="Times New Roman" panose="02020603050405020304" pitchFamily="18" charset="0"/>
                <a:ea typeface="Calibri"/>
                <a:cs typeface="Times New Roman" panose="02020603050405020304" pitchFamily="18" charset="0"/>
              </a:rPr>
              <a:t> </a:t>
            </a:r>
            <a:r>
              <a:rPr lang="en-US" sz="3500" dirty="0" err="1">
                <a:latin typeface="Times New Roman" panose="02020603050405020304" pitchFamily="18" charset="0"/>
                <a:ea typeface="Calibri"/>
                <a:cs typeface="Times New Roman" panose="02020603050405020304" pitchFamily="18" charset="0"/>
              </a:rPr>
              <a:t>báo</a:t>
            </a:r>
            <a:r>
              <a:rPr lang="en-US" sz="3500" dirty="0">
                <a:latin typeface="Times New Roman" panose="02020603050405020304" pitchFamily="18" charset="0"/>
                <a:ea typeface="Calibri"/>
                <a:cs typeface="Times New Roman" panose="02020603050405020304" pitchFamily="18" charset="0"/>
              </a:rPr>
              <a:t> ở </a:t>
            </a:r>
            <a:r>
              <a:rPr lang="en-US" sz="3500" dirty="0" err="1">
                <a:latin typeface="Times New Roman" panose="02020603050405020304" pitchFamily="18" charset="0"/>
                <a:ea typeface="Calibri"/>
                <a:cs typeface="Times New Roman" panose="02020603050405020304" pitchFamily="18" charset="0"/>
              </a:rPr>
              <a:t>hình</a:t>
            </a:r>
            <a:r>
              <a:rPr lang="en-US" sz="3500" dirty="0">
                <a:latin typeface="Times New Roman" panose="02020603050405020304" pitchFamily="18" charset="0"/>
                <a:ea typeface="Calibri"/>
                <a:cs typeface="Times New Roman" panose="02020603050405020304" pitchFamily="18" charset="0"/>
              </a:rPr>
              <a:t> </a:t>
            </a:r>
            <a:r>
              <a:rPr lang="en-US" sz="3500" dirty="0" err="1">
                <a:latin typeface="Times New Roman" panose="02020603050405020304" pitchFamily="18" charset="0"/>
                <a:ea typeface="Calibri"/>
                <a:cs typeface="Times New Roman" panose="02020603050405020304" pitchFamily="18" charset="0"/>
              </a:rPr>
              <a:t>bên</a:t>
            </a:r>
            <a:r>
              <a:rPr lang="en-US" sz="3500" dirty="0">
                <a:latin typeface="Times New Roman" panose="02020603050405020304" pitchFamily="18" charset="0"/>
                <a:ea typeface="Calibri"/>
                <a:cs typeface="Times New Roman" panose="02020603050405020304" pitchFamily="18" charset="0"/>
              </a:rPr>
              <a:t> </a:t>
            </a:r>
            <a:r>
              <a:rPr lang="en-US" sz="3500" dirty="0" err="1">
                <a:latin typeface="Times New Roman" panose="02020603050405020304" pitchFamily="18" charset="0"/>
                <a:ea typeface="Calibri"/>
                <a:cs typeface="Times New Roman" panose="02020603050405020304" pitchFamily="18" charset="0"/>
              </a:rPr>
              <a:t>cho</a:t>
            </a:r>
            <a:r>
              <a:rPr lang="en-US" sz="3500" dirty="0">
                <a:latin typeface="Times New Roman" panose="02020603050405020304" pitchFamily="18" charset="0"/>
                <a:ea typeface="Calibri"/>
                <a:cs typeface="Times New Roman" panose="02020603050405020304" pitchFamily="18" charset="0"/>
              </a:rPr>
              <a:t> </a:t>
            </a:r>
            <a:r>
              <a:rPr lang="en-US" sz="3500" dirty="0" err="1">
                <a:latin typeface="Times New Roman" panose="02020603050405020304" pitchFamily="18" charset="0"/>
                <a:ea typeface="Calibri"/>
                <a:cs typeface="Times New Roman" panose="02020603050405020304" pitchFamily="18" charset="0"/>
              </a:rPr>
              <a:t>chúng</a:t>
            </a:r>
            <a:r>
              <a:rPr lang="en-US" sz="3500" dirty="0">
                <a:latin typeface="Times New Roman" panose="02020603050405020304" pitchFamily="18" charset="0"/>
                <a:ea typeface="Calibri"/>
                <a:cs typeface="Times New Roman" panose="02020603050405020304" pitchFamily="18" charset="0"/>
              </a:rPr>
              <a:t> ta </a:t>
            </a:r>
            <a:r>
              <a:rPr lang="en-US" sz="3500" dirty="0" err="1">
                <a:latin typeface="Times New Roman" panose="02020603050405020304" pitchFamily="18" charset="0"/>
                <a:ea typeface="Calibri"/>
                <a:cs typeface="Times New Roman" panose="02020603050405020304" pitchFamily="18" charset="0"/>
              </a:rPr>
              <a:t>biết</a:t>
            </a:r>
            <a:r>
              <a:rPr lang="en-US" sz="3500" dirty="0">
                <a:latin typeface="Times New Roman" panose="02020603050405020304" pitchFamily="18" charset="0"/>
                <a:ea typeface="Calibri"/>
                <a:cs typeface="Times New Roman" panose="02020603050405020304" pitchFamily="18" charset="0"/>
              </a:rPr>
              <a:t> </a:t>
            </a:r>
            <a:r>
              <a:rPr lang="en-US" sz="3500" dirty="0" err="1">
                <a:latin typeface="Times New Roman" panose="02020603050405020304" pitchFamily="18" charset="0"/>
                <a:ea typeface="Calibri"/>
                <a:cs typeface="Times New Roman" panose="02020603050405020304" pitchFamily="18" charset="0"/>
              </a:rPr>
              <a:t>điều</a:t>
            </a:r>
            <a:r>
              <a:rPr lang="en-US" sz="3500" dirty="0">
                <a:latin typeface="Times New Roman" panose="02020603050405020304" pitchFamily="18" charset="0"/>
                <a:ea typeface="Calibri"/>
                <a:cs typeface="Times New Roman" panose="02020603050405020304" pitchFamily="18" charset="0"/>
              </a:rPr>
              <a:t> </a:t>
            </a:r>
            <a:r>
              <a:rPr lang="en-US" sz="3500" dirty="0" err="1">
                <a:latin typeface="Times New Roman" panose="02020603050405020304" pitchFamily="18" charset="0"/>
                <a:ea typeface="Calibri"/>
                <a:cs typeface="Times New Roman" panose="02020603050405020304" pitchFamily="18" charset="0"/>
              </a:rPr>
              <a:t>gì</a:t>
            </a:r>
            <a:r>
              <a:rPr lang="en-US" sz="3500" dirty="0">
                <a:latin typeface="Times New Roman" panose="02020603050405020304" pitchFamily="18" charset="0"/>
                <a:ea typeface="Calibri"/>
                <a:cs typeface="Times New Roman" panose="02020603050405020304" pitchFamily="18" charset="0"/>
              </a:rPr>
              <a:t>?</a:t>
            </a:r>
          </a:p>
          <a:p>
            <a:pPr marL="514350" indent="-514350">
              <a:buAutoNum type="alphaUcPeriod"/>
            </a:pPr>
            <a:r>
              <a:rPr lang="en-US" sz="3500" dirty="0" err="1">
                <a:latin typeface="Times New Roman" panose="02020603050405020304" pitchFamily="18" charset="0"/>
                <a:ea typeface="Calibri"/>
                <a:cs typeface="Times New Roman" panose="02020603050405020304" pitchFamily="18" charset="0"/>
              </a:rPr>
              <a:t>Chất</a:t>
            </a:r>
            <a:r>
              <a:rPr lang="en-US" sz="3500" dirty="0">
                <a:latin typeface="Times New Roman" panose="02020603050405020304" pitchFamily="18" charset="0"/>
                <a:ea typeface="Calibri"/>
                <a:cs typeface="Times New Roman" panose="02020603050405020304" pitchFamily="18" charset="0"/>
              </a:rPr>
              <a:t> </a:t>
            </a:r>
            <a:r>
              <a:rPr lang="en-US" sz="3500" dirty="0" err="1">
                <a:latin typeface="Times New Roman" panose="02020603050405020304" pitchFamily="18" charset="0"/>
                <a:ea typeface="Calibri"/>
                <a:cs typeface="Times New Roman" panose="02020603050405020304" pitchFamily="18" charset="0"/>
              </a:rPr>
              <a:t>dễ</a:t>
            </a:r>
            <a:r>
              <a:rPr lang="en-US" sz="3500" dirty="0">
                <a:latin typeface="Times New Roman" panose="02020603050405020304" pitchFamily="18" charset="0"/>
                <a:ea typeface="Calibri"/>
                <a:cs typeface="Times New Roman" panose="02020603050405020304" pitchFamily="18" charset="0"/>
              </a:rPr>
              <a:t> </a:t>
            </a:r>
            <a:r>
              <a:rPr lang="en-US" sz="3500" dirty="0" err="1">
                <a:latin typeface="Times New Roman" panose="02020603050405020304" pitchFamily="18" charset="0"/>
                <a:ea typeface="Calibri"/>
                <a:cs typeface="Times New Roman" panose="02020603050405020304" pitchFamily="18" charset="0"/>
              </a:rPr>
              <a:t>cháy</a:t>
            </a:r>
            <a:r>
              <a:rPr lang="en-US" sz="3500" dirty="0">
                <a:latin typeface="Times New Roman" panose="02020603050405020304" pitchFamily="18" charset="0"/>
                <a:ea typeface="Calibri"/>
                <a:cs typeface="Times New Roman" panose="02020603050405020304" pitchFamily="18" charset="0"/>
              </a:rPr>
              <a:t>.</a:t>
            </a:r>
          </a:p>
          <a:p>
            <a:pPr marL="514350" indent="-514350">
              <a:buAutoNum type="alphaUcPeriod"/>
            </a:pPr>
            <a:r>
              <a:rPr lang="en-US" sz="3500" dirty="0" err="1">
                <a:latin typeface="Times New Roman" panose="02020603050405020304" pitchFamily="18" charset="0"/>
                <a:ea typeface="Calibri"/>
                <a:cs typeface="Times New Roman" panose="02020603050405020304" pitchFamily="18" charset="0"/>
              </a:rPr>
              <a:t>Chất</a:t>
            </a:r>
            <a:r>
              <a:rPr lang="en-US" sz="3500" dirty="0">
                <a:latin typeface="Times New Roman" panose="02020603050405020304" pitchFamily="18" charset="0"/>
                <a:ea typeface="Calibri"/>
                <a:cs typeface="Times New Roman" panose="02020603050405020304" pitchFamily="18" charset="0"/>
              </a:rPr>
              <a:t> </a:t>
            </a:r>
            <a:r>
              <a:rPr lang="en-US" sz="3500" dirty="0" err="1">
                <a:latin typeface="Times New Roman" panose="02020603050405020304" pitchFamily="18" charset="0"/>
                <a:ea typeface="Calibri"/>
                <a:cs typeface="Times New Roman" panose="02020603050405020304" pitchFamily="18" charset="0"/>
              </a:rPr>
              <a:t>gây</a:t>
            </a:r>
            <a:r>
              <a:rPr lang="en-US" sz="3500" dirty="0">
                <a:latin typeface="Times New Roman" panose="02020603050405020304" pitchFamily="18" charset="0"/>
                <a:ea typeface="Calibri"/>
                <a:cs typeface="Times New Roman" panose="02020603050405020304" pitchFamily="18" charset="0"/>
              </a:rPr>
              <a:t> </a:t>
            </a:r>
            <a:r>
              <a:rPr lang="en-US" sz="3500" dirty="0" err="1">
                <a:latin typeface="Times New Roman" panose="02020603050405020304" pitchFamily="18" charset="0"/>
                <a:ea typeface="Calibri"/>
                <a:cs typeface="Times New Roman" panose="02020603050405020304" pitchFamily="18" charset="0"/>
              </a:rPr>
              <a:t>nổ</a:t>
            </a:r>
            <a:r>
              <a:rPr lang="en-US" sz="3500" dirty="0">
                <a:latin typeface="Times New Roman" panose="02020603050405020304" pitchFamily="18" charset="0"/>
                <a:ea typeface="Calibri"/>
                <a:cs typeface="Times New Roman" panose="02020603050405020304" pitchFamily="18" charset="0"/>
              </a:rPr>
              <a:t>.</a:t>
            </a:r>
          </a:p>
          <a:p>
            <a:pPr marL="514350" indent="-514350">
              <a:buAutoNum type="alphaUcPeriod"/>
            </a:pPr>
            <a:r>
              <a:rPr lang="en-US" sz="3500" dirty="0" err="1">
                <a:latin typeface="Times New Roman" panose="02020603050405020304" pitchFamily="18" charset="0"/>
                <a:ea typeface="Calibri"/>
                <a:cs typeface="Times New Roman" panose="02020603050405020304" pitchFamily="18" charset="0"/>
              </a:rPr>
              <a:t>Chất</a:t>
            </a:r>
            <a:r>
              <a:rPr lang="en-US" sz="3500" dirty="0">
                <a:latin typeface="Times New Roman" panose="02020603050405020304" pitchFamily="18" charset="0"/>
                <a:ea typeface="Calibri"/>
                <a:cs typeface="Times New Roman" panose="02020603050405020304" pitchFamily="18" charset="0"/>
              </a:rPr>
              <a:t> </a:t>
            </a:r>
            <a:r>
              <a:rPr lang="en-US" sz="3500" dirty="0" err="1">
                <a:latin typeface="Times New Roman" panose="02020603050405020304" pitchFamily="18" charset="0"/>
                <a:ea typeface="Calibri"/>
                <a:cs typeface="Times New Roman" panose="02020603050405020304" pitchFamily="18" charset="0"/>
              </a:rPr>
              <a:t>ăn</a:t>
            </a:r>
            <a:r>
              <a:rPr lang="en-US" sz="3500" dirty="0">
                <a:latin typeface="Times New Roman" panose="02020603050405020304" pitchFamily="18" charset="0"/>
                <a:ea typeface="Calibri"/>
                <a:cs typeface="Times New Roman" panose="02020603050405020304" pitchFamily="18" charset="0"/>
              </a:rPr>
              <a:t> </a:t>
            </a:r>
            <a:r>
              <a:rPr lang="en-US" sz="3500" dirty="0" err="1">
                <a:latin typeface="Times New Roman" panose="02020603050405020304" pitchFamily="18" charset="0"/>
                <a:ea typeface="Calibri"/>
                <a:cs typeface="Times New Roman" panose="02020603050405020304" pitchFamily="18" charset="0"/>
              </a:rPr>
              <a:t>mòn</a:t>
            </a:r>
            <a:r>
              <a:rPr lang="en-US" sz="3500" dirty="0">
                <a:latin typeface="Times New Roman" panose="02020603050405020304" pitchFamily="18" charset="0"/>
                <a:ea typeface="Calibri"/>
                <a:cs typeface="Times New Roman" panose="02020603050405020304" pitchFamily="18" charset="0"/>
              </a:rPr>
              <a:t>.</a:t>
            </a:r>
          </a:p>
          <a:p>
            <a:pPr marL="514350" indent="-514350">
              <a:buAutoNum type="alphaUcPeriod"/>
            </a:pPr>
            <a:r>
              <a:rPr lang="en-US" sz="3500" dirty="0" err="1">
                <a:latin typeface="Times New Roman" panose="02020603050405020304" pitchFamily="18" charset="0"/>
                <a:ea typeface="Calibri"/>
                <a:cs typeface="Times New Roman" panose="02020603050405020304" pitchFamily="18" charset="0"/>
              </a:rPr>
              <a:t>Phải</a:t>
            </a:r>
            <a:r>
              <a:rPr lang="en-US" sz="3500" dirty="0">
                <a:latin typeface="Times New Roman" panose="02020603050405020304" pitchFamily="18" charset="0"/>
                <a:ea typeface="Calibri"/>
                <a:cs typeface="Times New Roman" panose="02020603050405020304" pitchFamily="18" charset="0"/>
              </a:rPr>
              <a:t> </a:t>
            </a:r>
            <a:r>
              <a:rPr lang="en-US" sz="3500" dirty="0" err="1">
                <a:latin typeface="Times New Roman" panose="02020603050405020304" pitchFamily="18" charset="0"/>
                <a:ea typeface="Calibri"/>
                <a:cs typeface="Times New Roman" panose="02020603050405020304" pitchFamily="18" charset="0"/>
              </a:rPr>
              <a:t>đeo</a:t>
            </a:r>
            <a:r>
              <a:rPr lang="en-US" sz="3500" dirty="0">
                <a:latin typeface="Times New Roman" panose="02020603050405020304" pitchFamily="18" charset="0"/>
                <a:ea typeface="Calibri"/>
                <a:cs typeface="Times New Roman" panose="02020603050405020304" pitchFamily="18" charset="0"/>
              </a:rPr>
              <a:t> </a:t>
            </a:r>
            <a:r>
              <a:rPr lang="en-US" sz="3500" dirty="0" err="1">
                <a:latin typeface="Times New Roman" panose="02020603050405020304" pitchFamily="18" charset="0"/>
                <a:ea typeface="Calibri"/>
                <a:cs typeface="Times New Roman" panose="02020603050405020304" pitchFamily="18" charset="0"/>
              </a:rPr>
              <a:t>găng</a:t>
            </a:r>
            <a:r>
              <a:rPr lang="en-US" sz="3500" dirty="0">
                <a:latin typeface="Times New Roman" panose="02020603050405020304" pitchFamily="18" charset="0"/>
                <a:ea typeface="Calibri"/>
                <a:cs typeface="Times New Roman" panose="02020603050405020304" pitchFamily="18" charset="0"/>
              </a:rPr>
              <a:t> </a:t>
            </a:r>
            <a:r>
              <a:rPr lang="en-US" sz="3500" dirty="0" err="1">
                <a:latin typeface="Times New Roman" panose="02020603050405020304" pitchFamily="18" charset="0"/>
                <a:ea typeface="Calibri"/>
                <a:cs typeface="Times New Roman" panose="02020603050405020304" pitchFamily="18" charset="0"/>
              </a:rPr>
              <a:t>tay</a:t>
            </a:r>
            <a:r>
              <a:rPr lang="en-US" sz="3500" dirty="0">
                <a:latin typeface="Times New Roman" panose="02020603050405020304" pitchFamily="18" charset="0"/>
                <a:ea typeface="Calibri"/>
                <a:cs typeface="Times New Roman" panose="02020603050405020304" pitchFamily="18" charset="0"/>
              </a:rPr>
              <a:t> </a:t>
            </a:r>
            <a:r>
              <a:rPr lang="en-US" sz="3500" dirty="0" err="1">
                <a:latin typeface="Times New Roman" panose="02020603050405020304" pitchFamily="18" charset="0"/>
                <a:ea typeface="Calibri"/>
                <a:cs typeface="Times New Roman" panose="02020603050405020304" pitchFamily="18" charset="0"/>
              </a:rPr>
              <a:t>thường</a:t>
            </a:r>
            <a:r>
              <a:rPr lang="en-US" sz="3500" dirty="0">
                <a:latin typeface="Times New Roman" panose="02020603050405020304" pitchFamily="18" charset="0"/>
                <a:ea typeface="Calibri"/>
                <a:cs typeface="Times New Roman" panose="02020603050405020304" pitchFamily="18" charset="0"/>
              </a:rPr>
              <a:t> </a:t>
            </a:r>
            <a:r>
              <a:rPr lang="en-US" sz="3500" dirty="0" err="1">
                <a:latin typeface="Times New Roman" panose="02020603050405020304" pitchFamily="18" charset="0"/>
                <a:ea typeface="Calibri"/>
                <a:cs typeface="Times New Roman" panose="02020603050405020304" pitchFamily="18" charset="0"/>
              </a:rPr>
              <a:t>xuyên</a:t>
            </a:r>
            <a:r>
              <a:rPr lang="en-US" sz="3500" dirty="0">
                <a:latin typeface="Times New Roman" panose="02020603050405020304" pitchFamily="18" charset="0"/>
                <a:ea typeface="Calibri"/>
                <a:cs typeface="Times New Roman" panose="02020603050405020304" pitchFamily="18" charset="0"/>
              </a:rPr>
              <a:t>.</a:t>
            </a:r>
            <a:endParaRPr lang="vi-VN" sz="3500" dirty="0">
              <a:latin typeface="Times New Roman" panose="02020603050405020304" pitchFamily="18" charset="0"/>
              <a:ea typeface="Calibri"/>
              <a:cs typeface="Times New Roman" panose="02020603050405020304" pitchFamily="18" charset="0"/>
            </a:endParaRPr>
          </a:p>
        </p:txBody>
      </p:sp>
      <p:sp>
        <p:nvSpPr>
          <p:cNvPr id="14" name="Oval 13"/>
          <p:cNvSpPr/>
          <p:nvPr/>
        </p:nvSpPr>
        <p:spPr>
          <a:xfrm>
            <a:off x="396338" y="3869653"/>
            <a:ext cx="471524" cy="452176"/>
          </a:xfrm>
          <a:prstGeom prst="ellipse">
            <a:avLst/>
          </a:prstGeom>
          <a:noFill/>
          <a:ln w="38100" cap="flat" cmpd="sng" algn="ctr">
            <a:solidFill>
              <a:srgbClr val="E4831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p:cNvPicPr/>
          <p:nvPr/>
        </p:nvPicPr>
        <p:blipFill rotWithShape="1">
          <a:blip r:embed="rId2"/>
          <a:srcRect l="5882" t="11993" r="10294" b="6875"/>
          <a:stretch/>
        </p:blipFill>
        <p:spPr bwMode="auto">
          <a:xfrm>
            <a:off x="7881590" y="1829103"/>
            <a:ext cx="3178759" cy="295690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305598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92" y="40580"/>
            <a:ext cx="3028380" cy="2668340"/>
          </a:xfrm>
          <a:prstGeom prst="rect">
            <a:avLst/>
          </a:prstGeom>
        </p:spPr>
      </p:pic>
      <p:sp>
        <p:nvSpPr>
          <p:cNvPr id="7" name="Sun 6">
            <a:hlinkClick r:id="rId3" action="ppaction://hlinksldjump"/>
          </p:cNvPr>
          <p:cNvSpPr/>
          <p:nvPr/>
        </p:nvSpPr>
        <p:spPr>
          <a:xfrm>
            <a:off x="5087888" y="2823444"/>
            <a:ext cx="2232248" cy="1757684"/>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n 7">
            <a:hlinkClick r:id="rId3" action="ppaction://hlinksldjump"/>
          </p:cNvPr>
          <p:cNvSpPr/>
          <p:nvPr/>
        </p:nvSpPr>
        <p:spPr>
          <a:xfrm>
            <a:off x="2027908" y="5301208"/>
            <a:ext cx="1403796" cy="1365528"/>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hlinkClick r:id="rId4" action="ppaction://hlinksldjump"/>
          </p:cNvPr>
          <p:cNvSpPr/>
          <p:nvPr/>
        </p:nvSpPr>
        <p:spPr>
          <a:xfrm>
            <a:off x="7470517" y="4112424"/>
            <a:ext cx="1296144" cy="129614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panose="020B0604020202020204" pitchFamily="34" charset="0"/>
                <a:cs typeface="Arial" panose="020B0604020202020204" pitchFamily="34" charset="0"/>
              </a:rPr>
              <a:t>1</a:t>
            </a:r>
          </a:p>
        </p:txBody>
      </p:sp>
      <p:sp>
        <p:nvSpPr>
          <p:cNvPr id="11" name="Oval 10">
            <a:hlinkClick r:id="rId5" action="ppaction://hlinksldjump"/>
          </p:cNvPr>
          <p:cNvSpPr/>
          <p:nvPr/>
        </p:nvSpPr>
        <p:spPr>
          <a:xfrm>
            <a:off x="6370703" y="1106409"/>
            <a:ext cx="1296144" cy="1296144"/>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panose="020B0604020202020204" pitchFamily="34" charset="0"/>
                <a:cs typeface="Arial" panose="020B0604020202020204" pitchFamily="34" charset="0"/>
              </a:rPr>
              <a:t>3</a:t>
            </a:r>
          </a:p>
        </p:txBody>
      </p:sp>
      <p:sp>
        <p:nvSpPr>
          <p:cNvPr id="15" name="Oval 14">
            <a:hlinkClick r:id="rId6" action="ppaction://hlinksldjump"/>
          </p:cNvPr>
          <p:cNvSpPr/>
          <p:nvPr/>
        </p:nvSpPr>
        <p:spPr>
          <a:xfrm>
            <a:off x="7680176" y="2406142"/>
            <a:ext cx="1296144" cy="129614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panose="020B0604020202020204" pitchFamily="34" charset="0"/>
                <a:cs typeface="Arial" panose="020B0604020202020204" pitchFamily="34" charset="0"/>
              </a:rPr>
              <a:t>2</a:t>
            </a:r>
          </a:p>
        </p:txBody>
      </p:sp>
      <p:sp>
        <p:nvSpPr>
          <p:cNvPr id="17" name="Sun 16">
            <a:hlinkClick r:id="rId7" action="ppaction://hlinksldjump"/>
          </p:cNvPr>
          <p:cNvSpPr/>
          <p:nvPr/>
        </p:nvSpPr>
        <p:spPr>
          <a:xfrm>
            <a:off x="8904312" y="947496"/>
            <a:ext cx="1427708" cy="1362608"/>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hlinkClick r:id="rId8" action="ppaction://hlinksldjump"/>
          </p:cNvPr>
          <p:cNvSpPr/>
          <p:nvPr/>
        </p:nvSpPr>
        <p:spPr>
          <a:xfrm>
            <a:off x="4544187" y="1448780"/>
            <a:ext cx="1296144" cy="1296144"/>
          </a:xfrm>
          <a:prstGeom prst="ellipse">
            <a:avLst/>
          </a:prstGeom>
          <a:solidFill>
            <a:srgbClr val="CC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panose="020B0604020202020204" pitchFamily="34" charset="0"/>
                <a:cs typeface="Arial" panose="020B0604020202020204" pitchFamily="34" charset="0"/>
              </a:rPr>
              <a:t>4</a:t>
            </a:r>
          </a:p>
        </p:txBody>
      </p:sp>
      <p:sp>
        <p:nvSpPr>
          <p:cNvPr id="14" name="Oval 13">
            <a:hlinkClick r:id="rId9" action="ppaction://hlinksldjump"/>
          </p:cNvPr>
          <p:cNvSpPr/>
          <p:nvPr/>
        </p:nvSpPr>
        <p:spPr>
          <a:xfrm>
            <a:off x="3431704" y="2924944"/>
            <a:ext cx="1296144" cy="1296144"/>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panose="020B0604020202020204" pitchFamily="34" charset="0"/>
                <a:cs typeface="Arial" panose="020B0604020202020204" pitchFamily="34" charset="0"/>
              </a:rPr>
              <a:t>5</a:t>
            </a:r>
          </a:p>
        </p:txBody>
      </p:sp>
      <p:sp>
        <p:nvSpPr>
          <p:cNvPr id="19" name="Oval 18">
            <a:hlinkClick r:id="rId10" action="ppaction://hlinksldjump"/>
          </p:cNvPr>
          <p:cNvSpPr/>
          <p:nvPr/>
        </p:nvSpPr>
        <p:spPr>
          <a:xfrm>
            <a:off x="4172583" y="4560879"/>
            <a:ext cx="1296144" cy="1296144"/>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panose="020B0604020202020204" pitchFamily="34" charset="0"/>
                <a:cs typeface="Arial" panose="020B0604020202020204" pitchFamily="34" charset="0"/>
              </a:rPr>
              <a:t>6</a:t>
            </a:r>
          </a:p>
        </p:txBody>
      </p:sp>
      <p:sp>
        <p:nvSpPr>
          <p:cNvPr id="20" name="Oval 19">
            <a:hlinkClick r:id="rId11" action="ppaction://hlinksldjump"/>
          </p:cNvPr>
          <p:cNvSpPr/>
          <p:nvPr/>
        </p:nvSpPr>
        <p:spPr>
          <a:xfrm>
            <a:off x="5814333" y="4941168"/>
            <a:ext cx="1296144" cy="1296144"/>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panose="020B0604020202020204" pitchFamily="34" charset="0"/>
                <a:cs typeface="Arial" panose="020B0604020202020204" pitchFamily="34" charset="0"/>
              </a:rPr>
              <a:t>7</a:t>
            </a:r>
          </a:p>
        </p:txBody>
      </p:sp>
    </p:spTree>
    <p:extLst>
      <p:ext uri="{BB962C8B-B14F-4D97-AF65-F5344CB8AC3E}">
        <p14:creationId xmlns:p14="http://schemas.microsoft.com/office/powerpoint/2010/main" val="51767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5000" fill="hold"/>
                                        <p:tgtEl>
                                          <p:spTgt spid="7"/>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5000" fill="hold"/>
                                        <p:tgtEl>
                                          <p:spTgt spid="8"/>
                                        </p:tgtEl>
                                        <p:attrNameLst>
                                          <p:attrName>r</p:attrName>
                                        </p:attrNameLst>
                                      </p:cBhvr>
                                    </p:animRot>
                                  </p:childTnLst>
                                </p:cTn>
                              </p:par>
                              <p:par>
                                <p:cTn id="9" presetID="8" presetClass="emph" presetSubtype="0" repeatCount="indefinite" fill="hold" grpId="0" nodeType="withEffect">
                                  <p:stCondLst>
                                    <p:cond delay="0"/>
                                  </p:stCondLst>
                                  <p:childTnLst>
                                    <p:animRot by="21600000">
                                      <p:cBhvr>
                                        <p:cTn id="10" dur="5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3" restart="whenNotActive" fill="hold" evtFilter="cancelBubble" nodeType="interactiveSeq">
                <p:stCondLst>
                  <p:cond evt="onClick" delay="0">
                    <p:tgtEl>
                      <p:spTgt spid="11"/>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19"/>
                                        </p:tgtEl>
                                      </p:cBhvr>
                                    </p:animEffect>
                                    <p:set>
                                      <p:cBhvr>
                                        <p:cTn id="46"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7" grpId="0" animBg="1"/>
      <p:bldP spid="8" grpId="0" animBg="1"/>
      <p:bldP spid="10" grpId="0" animBg="1"/>
      <p:bldP spid="11" grpId="0" animBg="1"/>
      <p:bldP spid="15" grpId="0" animBg="1"/>
      <p:bldP spid="17" grpId="0" animBg="1"/>
      <p:bldP spid="13" grpId="0" animBg="1"/>
      <p:bldP spid="14" grpId="0" animBg="1"/>
      <p:bldP spid="19"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573208" y="1105461"/>
            <a:ext cx="4967784" cy="1897039"/>
          </a:xfrm>
          <a:prstGeom prst="roundRect">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Arial" panose="020B0604020202020204" pitchFamily="34" charset="0"/>
                <a:cs typeface="Arial" panose="020B0604020202020204" pitchFamily="34" charset="0"/>
              </a:rPr>
              <a:t>Hãy</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cho</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biết</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tên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và</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công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dụng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của</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dụng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cụ</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đo</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trong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hình</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bên</a:t>
            </a:r>
            <a:endParaRPr lang="en-US" sz="3200" b="1" dirty="0">
              <a:solidFill>
                <a:schemeClr val="tx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6341683" y="504815"/>
            <a:ext cx="4842364" cy="3657901"/>
          </a:xfrm>
          <a:prstGeom prst="rect">
            <a:avLst/>
          </a:prstGeom>
        </p:spPr>
      </p:pic>
      <p:sp>
        <p:nvSpPr>
          <p:cNvPr id="6" name="Rectangle: Rounded Corners 5"/>
          <p:cNvSpPr/>
          <p:nvPr/>
        </p:nvSpPr>
        <p:spPr>
          <a:xfrm>
            <a:off x="477672" y="3921450"/>
            <a:ext cx="7042244" cy="1897039"/>
          </a:xfrm>
          <a:prstGeom prst="roundRect">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Arial" panose="020B0604020202020204" pitchFamily="34" charset="0"/>
                <a:cs typeface="Arial" panose="020B0604020202020204" pitchFamily="34" charset="0"/>
              </a:rPr>
              <a:t>Tên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gọi</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th</a:t>
            </a:r>
            <a:r>
              <a:rPr lang="vi-VN" sz="3200" b="1" dirty="0">
                <a:solidFill>
                  <a:schemeClr val="tx1"/>
                </a:solidFill>
                <a:latin typeface="Arial" panose="020B0604020202020204" pitchFamily="34" charset="0"/>
                <a:cs typeface="Arial" panose="020B0604020202020204" pitchFamily="34" charset="0"/>
              </a:rPr>
              <a:t>ư</a:t>
            </a:r>
            <a:r>
              <a:rPr lang="en-US" sz="3200" b="1" dirty="0" err="1">
                <a:solidFill>
                  <a:schemeClr val="tx1"/>
                </a:solidFill>
                <a:latin typeface="Arial" panose="020B0604020202020204" pitchFamily="34" charset="0"/>
                <a:cs typeface="Arial" panose="020B0604020202020204" pitchFamily="34" charset="0"/>
              </a:rPr>
              <a:t>ớc</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cuộn</a:t>
            </a:r>
            <a:endParaRPr lang="en-US" sz="3200" b="1" dirty="0">
              <a:solidFill>
                <a:schemeClr val="tx1"/>
              </a:solidFill>
              <a:latin typeface="Arial" panose="020B0604020202020204" pitchFamily="34" charset="0"/>
              <a:cs typeface="Arial" panose="020B0604020202020204" pitchFamily="34" charset="0"/>
            </a:endParaRPr>
          </a:p>
          <a:p>
            <a:pPr algn="ctr"/>
            <a:r>
              <a:rPr lang="en-US" sz="3200" b="1" dirty="0" err="1">
                <a:solidFill>
                  <a:schemeClr val="tx1"/>
                </a:solidFill>
                <a:latin typeface="Arial" panose="020B0604020202020204" pitchFamily="34" charset="0"/>
                <a:cs typeface="Arial" panose="020B0604020202020204" pitchFamily="34" charset="0"/>
              </a:rPr>
              <a:t>Công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dụng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dùng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để</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đo</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độ</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dài</a:t>
            </a:r>
            <a:r>
              <a:rPr lang="en-US" sz="3200" b="1" dirty="0">
                <a:solidFill>
                  <a:schemeClr val="tx1"/>
                </a:solidFill>
                <a:latin typeface="Arial" panose="020B0604020202020204" pitchFamily="34" charset="0"/>
                <a:cs typeface="Arial" panose="020B0604020202020204" pitchFamily="34" charset="0"/>
              </a:rPr>
              <a:t>.</a:t>
            </a:r>
          </a:p>
        </p:txBody>
      </p:sp>
      <p:pic>
        <p:nvPicPr>
          <p:cNvPr id="8" name="Picture 7">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8644" y="4869970"/>
            <a:ext cx="1746913" cy="174691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6800" y="783287"/>
            <a:ext cx="2804877" cy="280487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70" y="0"/>
            <a:ext cx="3911070" cy="3848100"/>
          </a:xfrm>
          <a:prstGeom prst="rect">
            <a:avLst/>
          </a:prstGeom>
        </p:spPr>
      </p:pic>
    </p:spTree>
    <p:extLst>
      <p:ext uri="{BB962C8B-B14F-4D97-AF65-F5344CB8AC3E}">
        <p14:creationId xmlns:p14="http://schemas.microsoft.com/office/powerpoint/2010/main" val="419366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573208" y="1105461"/>
            <a:ext cx="4967784" cy="1897039"/>
          </a:xfrm>
          <a:prstGeom prst="roundRect">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Arial" panose="020B0604020202020204" pitchFamily="34" charset="0"/>
                <a:cs typeface="Arial" panose="020B0604020202020204" pitchFamily="34" charset="0"/>
              </a:rPr>
              <a:t>Hãy</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cho</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biết</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tên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và</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công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dụng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của</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dụng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cụ</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đo</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trong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hình</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bên</a:t>
            </a:r>
            <a:endParaRPr lang="en-US" sz="3200" b="1" dirty="0">
              <a:solidFill>
                <a:schemeClr val="tx1"/>
              </a:solidFill>
              <a:latin typeface="Arial" panose="020B0604020202020204" pitchFamily="34" charset="0"/>
              <a:cs typeface="Arial" panose="020B0604020202020204" pitchFamily="34" charset="0"/>
            </a:endParaRPr>
          </a:p>
        </p:txBody>
      </p:sp>
      <p:pic>
        <p:nvPicPr>
          <p:cNvPr id="8" name="Picture 7">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8644" y="4869970"/>
            <a:ext cx="1746913" cy="1746913"/>
          </a:xfrm>
          <a:prstGeom prst="rect">
            <a:avLst/>
          </a:prstGeom>
        </p:spPr>
      </p:pic>
      <p:pic>
        <p:nvPicPr>
          <p:cNvPr id="2" name="Picture 1"/>
          <p:cNvPicPr>
            <a:picLocks noChangeAspect="1"/>
          </p:cNvPicPr>
          <p:nvPr/>
        </p:nvPicPr>
        <p:blipFill>
          <a:blip r:embed="rId4"/>
          <a:stretch>
            <a:fillRect/>
          </a:stretch>
        </p:blipFill>
        <p:spPr>
          <a:xfrm>
            <a:off x="6212221" y="819711"/>
            <a:ext cx="4105486" cy="3615811"/>
          </a:xfrm>
          <a:prstGeom prst="rect">
            <a:avLst/>
          </a:prstGeom>
        </p:spPr>
      </p:pic>
      <p:sp>
        <p:nvSpPr>
          <p:cNvPr id="6" name="Rectangle: Rounded Corners 5"/>
          <p:cNvSpPr/>
          <p:nvPr/>
        </p:nvSpPr>
        <p:spPr>
          <a:xfrm>
            <a:off x="349264" y="4435522"/>
            <a:ext cx="7915700" cy="1897039"/>
          </a:xfrm>
          <a:prstGeom prst="roundRect">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tx1"/>
                </a:solidFill>
                <a:latin typeface="Arial" panose="020B0604020202020204" pitchFamily="34" charset="0"/>
                <a:cs typeface="Arial" panose="020B0604020202020204" pitchFamily="34" charset="0"/>
              </a:rPr>
              <a:t>Tên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gọi</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đồng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hồ</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bấm</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giây</a:t>
            </a:r>
            <a:endParaRPr lang="en-US" sz="3200" b="1" dirty="0">
              <a:solidFill>
                <a:schemeClr val="tx1"/>
              </a:solidFill>
              <a:latin typeface="Arial" panose="020B0604020202020204" pitchFamily="34" charset="0"/>
              <a:cs typeface="Arial" panose="020B0604020202020204" pitchFamily="34" charset="0"/>
            </a:endParaRPr>
          </a:p>
          <a:p>
            <a:r>
              <a:rPr lang="en-US" sz="3200" b="1" dirty="0" err="1">
                <a:solidFill>
                  <a:schemeClr val="tx1"/>
                </a:solidFill>
                <a:latin typeface="Arial" panose="020B0604020202020204" pitchFamily="34" charset="0"/>
                <a:cs typeface="Arial" panose="020B0604020202020204" pitchFamily="34" charset="0"/>
              </a:rPr>
              <a:t>Công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dụng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dùng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để</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đo</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thời</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gian</a:t>
            </a:r>
            <a:r>
              <a:rPr lang="en-US" sz="3200" b="1" dirty="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63226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573208" y="1105461"/>
            <a:ext cx="4967784" cy="1897039"/>
          </a:xfrm>
          <a:prstGeom prst="roundRect">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Arial" panose="020B0604020202020204" pitchFamily="34" charset="0"/>
                <a:cs typeface="Arial" panose="020B0604020202020204" pitchFamily="34" charset="0"/>
              </a:rPr>
              <a:t>Hãy</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cho</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biết</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tên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và</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công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dụng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của</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dụng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cụ</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đo</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trong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hình</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bên</a:t>
            </a:r>
            <a:endParaRPr lang="en-US" sz="3200" b="1" dirty="0">
              <a:solidFill>
                <a:schemeClr val="tx1"/>
              </a:solidFill>
              <a:latin typeface="Arial" panose="020B0604020202020204" pitchFamily="34" charset="0"/>
              <a:cs typeface="Arial" panose="020B0604020202020204" pitchFamily="34" charset="0"/>
            </a:endParaRPr>
          </a:p>
        </p:txBody>
      </p:sp>
      <p:pic>
        <p:nvPicPr>
          <p:cNvPr id="8" name="Picture 7">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8644" y="4869970"/>
            <a:ext cx="1746913" cy="1746913"/>
          </a:xfrm>
          <a:prstGeom prst="rect">
            <a:avLst/>
          </a:prstGeom>
        </p:spPr>
      </p:pic>
      <p:sp>
        <p:nvSpPr>
          <p:cNvPr id="6" name="Rectangle: Rounded Corners 5"/>
          <p:cNvSpPr/>
          <p:nvPr/>
        </p:nvSpPr>
        <p:spPr>
          <a:xfrm>
            <a:off x="573208" y="4546972"/>
            <a:ext cx="7547211" cy="1897039"/>
          </a:xfrm>
          <a:prstGeom prst="roundRect">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tx1"/>
                </a:solidFill>
                <a:latin typeface="Arial" panose="020B0604020202020204" pitchFamily="34" charset="0"/>
                <a:cs typeface="Arial" panose="020B0604020202020204" pitchFamily="34" charset="0"/>
              </a:rPr>
              <a:t>Tên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gọi</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lực</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kế</a:t>
            </a:r>
            <a:endParaRPr lang="en-US" sz="3200" b="1" dirty="0">
              <a:solidFill>
                <a:schemeClr val="tx1"/>
              </a:solidFill>
              <a:latin typeface="Arial" panose="020B0604020202020204" pitchFamily="34" charset="0"/>
              <a:cs typeface="Arial" panose="020B0604020202020204" pitchFamily="34" charset="0"/>
            </a:endParaRPr>
          </a:p>
          <a:p>
            <a:r>
              <a:rPr lang="en-US" sz="3200" b="1" dirty="0" err="1">
                <a:solidFill>
                  <a:schemeClr val="tx1"/>
                </a:solidFill>
                <a:latin typeface="Arial" panose="020B0604020202020204" pitchFamily="34" charset="0"/>
                <a:cs typeface="Arial" panose="020B0604020202020204" pitchFamily="34" charset="0"/>
              </a:rPr>
              <a:t>Công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dụng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dùng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để</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đo</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lực</a:t>
            </a:r>
            <a:r>
              <a:rPr lang="en-US" sz="3200" b="1" dirty="0">
                <a:solidFill>
                  <a:schemeClr val="tx1"/>
                </a:solidFill>
                <a:latin typeface="Arial" panose="020B0604020202020204" pitchFamily="34" charset="0"/>
                <a:cs typeface="Arial" panose="020B0604020202020204" pitchFamily="34" charset="0"/>
              </a:rPr>
              <a:t>.</a:t>
            </a:r>
          </a:p>
        </p:txBody>
      </p:sp>
      <p:grpSp>
        <p:nvGrpSpPr>
          <p:cNvPr id="12" name="Group 11"/>
          <p:cNvGrpSpPr/>
          <p:nvPr/>
        </p:nvGrpSpPr>
        <p:grpSpPr>
          <a:xfrm>
            <a:off x="6748535" y="516335"/>
            <a:ext cx="3842128" cy="3919188"/>
            <a:chOff x="3514016" y="0"/>
            <a:chExt cx="3935956" cy="4681182"/>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7960" r="33781"/>
            <a:stretch/>
          </p:blipFill>
          <p:spPr>
            <a:xfrm>
              <a:off x="5242445" y="0"/>
              <a:ext cx="2207527" cy="4681182"/>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32220" t="-1" r="34228" b="-326"/>
            <a:stretch/>
          </p:blipFill>
          <p:spPr>
            <a:xfrm>
              <a:off x="3514016" y="0"/>
              <a:ext cx="2045316" cy="4681182"/>
            </a:xfrm>
            <a:prstGeom prst="rect">
              <a:avLst/>
            </a:prstGeom>
          </p:spPr>
        </p:pic>
      </p:grpSp>
    </p:spTree>
    <p:extLst>
      <p:ext uri="{BB962C8B-B14F-4D97-AF65-F5344CB8AC3E}">
        <p14:creationId xmlns:p14="http://schemas.microsoft.com/office/powerpoint/2010/main" val="144596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a:extLst>
              <a:ext uri="{28A0092B-C50C-407E-A947-70E740481C1C}">
                <a14:useLocalDpi xmlns:a14="http://schemas.microsoft.com/office/drawing/2010/main" val="0"/>
              </a:ext>
            </a:extLst>
          </a:blip>
          <a:srcRect l="9867" r="7546" b="7464"/>
          <a:stretch/>
        </p:blipFill>
        <p:spPr>
          <a:xfrm>
            <a:off x="4981433" y="95525"/>
            <a:ext cx="3495734" cy="3916907"/>
          </a:xfrm>
          <a:prstGeom prst="rect">
            <a:avLst/>
          </a:prstGeom>
        </p:spPr>
      </p:pic>
      <p:sp>
        <p:nvSpPr>
          <p:cNvPr id="4" name="Rectangle: Rounded Corners 3"/>
          <p:cNvSpPr/>
          <p:nvPr/>
        </p:nvSpPr>
        <p:spPr>
          <a:xfrm>
            <a:off x="573208" y="1105461"/>
            <a:ext cx="4967784" cy="1897039"/>
          </a:xfrm>
          <a:prstGeom prst="roundRect">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Arial" panose="020B0604020202020204" pitchFamily="34" charset="0"/>
                <a:cs typeface="Arial" panose="020B0604020202020204" pitchFamily="34" charset="0"/>
              </a:rPr>
              <a:t>Hãy</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cho</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biết</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tên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và</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công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dụng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của</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dụng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cụ</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đo</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trong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hình</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bên</a:t>
            </a:r>
            <a:endParaRPr lang="en-US" sz="3200" b="1" dirty="0">
              <a:solidFill>
                <a:schemeClr val="tx1"/>
              </a:solidFill>
              <a:latin typeface="Arial" panose="020B0604020202020204" pitchFamily="34" charset="0"/>
              <a:cs typeface="Arial" panose="020B0604020202020204" pitchFamily="34" charset="0"/>
            </a:endParaRPr>
          </a:p>
        </p:txBody>
      </p:sp>
      <p:pic>
        <p:nvPicPr>
          <p:cNvPr id="8" name="Picture 7">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7331" y="5668657"/>
            <a:ext cx="948226" cy="948226"/>
          </a:xfrm>
          <a:prstGeom prst="rect">
            <a:avLst/>
          </a:prstGeom>
        </p:spPr>
      </p:pic>
      <p:sp>
        <p:nvSpPr>
          <p:cNvPr id="6" name="Rectangle: Rounded Corners 5"/>
          <p:cNvSpPr/>
          <p:nvPr/>
        </p:nvSpPr>
        <p:spPr>
          <a:xfrm>
            <a:off x="313900" y="4012432"/>
            <a:ext cx="6769288" cy="2563498"/>
          </a:xfrm>
          <a:prstGeom prst="roundRect">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tx1"/>
                </a:solidFill>
                <a:latin typeface="Arial" panose="020B0604020202020204" pitchFamily="34" charset="0"/>
                <a:cs typeface="Arial" panose="020B0604020202020204" pitchFamily="34" charset="0"/>
              </a:rPr>
              <a:t>Tên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gọi</a:t>
            </a:r>
            <a:r>
              <a:rPr lang="en-US" sz="3200" b="1" dirty="0">
                <a:solidFill>
                  <a:schemeClr val="tx1"/>
                </a:solidFill>
                <a:latin typeface="Arial" panose="020B0604020202020204" pitchFamily="34" charset="0"/>
                <a:cs typeface="Arial" panose="020B0604020202020204" pitchFamily="34" charset="0"/>
              </a:rPr>
              <a:t>: Pipette</a:t>
            </a:r>
          </a:p>
          <a:p>
            <a:r>
              <a:rPr lang="en-US" sz="3200" b="1" dirty="0" err="1">
                <a:solidFill>
                  <a:schemeClr val="tx1"/>
                </a:solidFill>
                <a:latin typeface="Arial" panose="020B0604020202020204" pitchFamily="34" charset="0"/>
                <a:cs typeface="Arial" panose="020B0604020202020204" pitchFamily="34" charset="0"/>
              </a:rPr>
              <a:t>Công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dụng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dùng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để</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lấy</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một</a:t>
            </a:r>
            <a:r>
              <a:rPr lang="en-US" sz="3200" b="1" dirty="0">
                <a:solidFill>
                  <a:schemeClr val="tx1"/>
                </a:solidFill>
                <a:latin typeface="Arial" panose="020B0604020202020204" pitchFamily="34" charset="0"/>
                <a:cs typeface="Arial" panose="020B0604020202020204" pitchFamily="34" charset="0"/>
              </a:rPr>
              <a:t> l</a:t>
            </a:r>
            <a:r>
              <a:rPr lang="vi-VN" sz="3200" b="1" dirty="0">
                <a:solidFill>
                  <a:schemeClr val="tx1"/>
                </a:solidFill>
                <a:latin typeface="Arial" panose="020B0604020202020204" pitchFamily="34" charset="0"/>
                <a:cs typeface="Arial" panose="020B0604020202020204" pitchFamily="34" charset="0"/>
              </a:rPr>
              <a:t>ư</a:t>
            </a:r>
            <a:r>
              <a:rPr lang="en-US" sz="3200" b="1" dirty="0" err="1">
                <a:solidFill>
                  <a:schemeClr val="tx1"/>
                </a:solidFill>
                <a:latin typeface="Arial" panose="020B0604020202020204" pitchFamily="34" charset="0"/>
                <a:cs typeface="Arial" panose="020B0604020202020204" pitchFamily="34" charset="0"/>
              </a:rPr>
              <a:t>ợng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nhỏ</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thể</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tích</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chất</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lỏng</a:t>
            </a:r>
            <a:r>
              <a:rPr lang="en-US" sz="3200" b="1" dirty="0">
                <a:solidFill>
                  <a:schemeClr val="tx1"/>
                </a:solidFill>
                <a:latin typeface="Arial" panose="020B0604020202020204" pitchFamily="34" charset="0"/>
                <a:cs typeface="Arial" panose="020B0604020202020204" pitchFamily="34" charset="0"/>
              </a:rPr>
              <a:t>.</a:t>
            </a:r>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12245" t="1" r="9953" b="-203"/>
          <a:stretch/>
        </p:blipFill>
        <p:spPr>
          <a:xfrm>
            <a:off x="8442291" y="345355"/>
            <a:ext cx="2653339" cy="3417249"/>
          </a:xfrm>
          <a:prstGeom prst="rect">
            <a:avLst/>
          </a:prstGeom>
        </p:spPr>
      </p:pic>
    </p:spTree>
    <p:extLst>
      <p:ext uri="{BB962C8B-B14F-4D97-AF65-F5344CB8AC3E}">
        <p14:creationId xmlns:p14="http://schemas.microsoft.com/office/powerpoint/2010/main" val="417802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2097" y="594132"/>
            <a:ext cx="7460776" cy="5921814"/>
          </a:xfrm>
          <a:prstGeom prst="rect">
            <a:avLst/>
          </a:prstGeom>
        </p:spPr>
        <p:txBody>
          <a:bodyPr wrap="square">
            <a:spAutoFit/>
          </a:bodyPr>
          <a:lstStyle/>
          <a:p>
            <a:pPr algn="just">
              <a:spcAft>
                <a:spcPts val="300"/>
              </a:spcAft>
            </a:pPr>
            <a:r>
              <a:rPr lang="en-US" sz="2800" b="1" dirty="0" err="1">
                <a:latin typeface="Arial" panose="020B0604020202020204" pitchFamily="34" charset="0"/>
                <a:ea typeface="Times New Roman" panose="02020603050405020304" pitchFamily="18" charset="0"/>
                <a:cs typeface="Arial" panose="020B0604020202020204" pitchFamily="34" charset="0"/>
              </a:rPr>
              <a:t>Loại</a:t>
            </a:r>
            <a:r>
              <a:rPr lang="en-US" sz="2800" b="1" dirty="0">
                <a:latin typeface="Arial" panose="020B0604020202020204" pitchFamily="34" charset="0"/>
                <a:ea typeface="Times New Roman" panose="02020603050405020304" pitchFamily="18" charset="0"/>
                <a:cs typeface="Arial" panose="020B0604020202020204" pitchFamily="34" charset="0"/>
              </a:rPr>
              <a:t> pipette </a:t>
            </a:r>
            <a:r>
              <a:rPr lang="en-US" sz="2800" b="1" dirty="0" err="1">
                <a:latin typeface="Arial" panose="020B0604020202020204" pitchFamily="34" charset="0"/>
                <a:ea typeface="Times New Roman" panose="02020603050405020304" pitchFamily="18" charset="0"/>
                <a:cs typeface="Arial" panose="020B0604020202020204" pitchFamily="34" charset="0"/>
              </a:rPr>
              <a:t>đơn</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giản</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nhất</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thường</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được</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sử</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dụng</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trong</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phòng</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thực</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hành</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là</a:t>
            </a:r>
            <a:r>
              <a:rPr lang="en-US" sz="2800" b="1" dirty="0">
                <a:latin typeface="Arial" panose="020B0604020202020204" pitchFamily="34" charset="0"/>
                <a:ea typeface="Times New Roman" panose="02020603050405020304" pitchFamily="18" charset="0"/>
                <a:cs typeface="Arial" panose="020B0604020202020204" pitchFamily="34" charset="0"/>
              </a:rPr>
              <a:t> pipette </a:t>
            </a:r>
            <a:r>
              <a:rPr lang="en-US" sz="2800" b="1" dirty="0" err="1">
                <a:latin typeface="Arial" panose="020B0604020202020204" pitchFamily="34" charset="0"/>
                <a:ea typeface="Times New Roman" panose="02020603050405020304" pitchFamily="18" charset="0"/>
                <a:cs typeface="Arial" panose="020B0604020202020204" pitchFamily="34" charset="0"/>
              </a:rPr>
              <a:t>nhỏ</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giọt</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Cách</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sử</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dụng</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như</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sau</a:t>
            </a:r>
            <a:r>
              <a:rPr lang="en-US" sz="2800" b="1" dirty="0">
                <a:latin typeface="Arial" panose="020B0604020202020204" pitchFamily="34" charset="0"/>
                <a:ea typeface="Times New Roman" panose="02020603050405020304" pitchFamily="18" charset="0"/>
                <a:cs typeface="Arial" panose="020B0604020202020204" pitchFamily="34" charset="0"/>
              </a:rPr>
              <a:t>:</a:t>
            </a:r>
          </a:p>
          <a:p>
            <a:pPr marL="228600" algn="just">
              <a:lnSpc>
                <a:spcPct val="116000"/>
              </a:lnSpc>
              <a:spcAft>
                <a:spcPts val="0"/>
              </a:spcAft>
            </a:pP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Bóp</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trước</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một</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lực</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nhỏ</a:t>
            </a:r>
            <a:r>
              <a:rPr lang="en-US" sz="2800" b="1" dirty="0">
                <a:latin typeface="Arial" panose="020B0604020202020204" pitchFamily="34" charset="0"/>
                <a:ea typeface="Times New Roman" panose="02020603050405020304" pitchFamily="18" charset="0"/>
                <a:cs typeface="Arial" panose="020B0604020202020204" pitchFamily="34" charset="0"/>
              </a:rPr>
              <a:t> ở </a:t>
            </a:r>
            <a:r>
              <a:rPr lang="en-US" sz="2800" b="1" dirty="0" err="1">
                <a:latin typeface="Arial" panose="020B0604020202020204" pitchFamily="34" charset="0"/>
                <a:ea typeface="Times New Roman" panose="02020603050405020304" pitchFamily="18" charset="0"/>
                <a:cs typeface="Arial" panose="020B0604020202020204" pitchFamily="34" charset="0"/>
              </a:rPr>
              <a:t>phần</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đầu</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cao</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su</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hoặc</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đầu</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nhựa</a:t>
            </a:r>
            <a:r>
              <a:rPr lang="en-US" sz="2800" b="1" dirty="0">
                <a:latin typeface="Arial" panose="020B0604020202020204" pitchFamily="34" charset="0"/>
                <a:ea typeface="Times New Roman" panose="02020603050405020304" pitchFamily="18" charset="0"/>
                <a:cs typeface="Arial" panose="020B0604020202020204" pitchFamily="34" charset="0"/>
              </a:rPr>
              <a:t>.</a:t>
            </a:r>
          </a:p>
          <a:p>
            <a:pPr marL="228600" algn="just">
              <a:lnSpc>
                <a:spcPct val="116000"/>
              </a:lnSpc>
              <a:spcAft>
                <a:spcPts val="0"/>
              </a:spcAft>
            </a:pP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Nhúng</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vào</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chất</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lỏng</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cần</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hút</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sau</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đó</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thả</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tay</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từ</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từ</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để</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hút</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chất</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lỏng</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lên</a:t>
            </a:r>
            <a:r>
              <a:rPr lang="en-US" sz="2800" b="1" dirty="0">
                <a:latin typeface="Arial" panose="020B0604020202020204" pitchFamily="34" charset="0"/>
                <a:ea typeface="Times New Roman" panose="02020603050405020304" pitchFamily="18" charset="0"/>
                <a:cs typeface="Arial" panose="020B0604020202020204" pitchFamily="34" charset="0"/>
              </a:rPr>
              <a:t>.</a:t>
            </a:r>
          </a:p>
          <a:p>
            <a:pPr indent="228600" algn="just">
              <a:lnSpc>
                <a:spcPct val="116000"/>
              </a:lnSpc>
              <a:spcAft>
                <a:spcPts val="0"/>
              </a:spcAft>
            </a:pP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Bóp</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nhẹ</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để</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thả</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từng</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giọt</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một</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mỗi</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giọt</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chuẩn</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có</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thể</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tích</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khoảng</a:t>
            </a:r>
            <a:r>
              <a:rPr lang="en-US" sz="2800" b="1" dirty="0">
                <a:latin typeface="Arial" panose="020B0604020202020204" pitchFamily="34" charset="0"/>
                <a:ea typeface="Times New Roman" panose="02020603050405020304" pitchFamily="18" charset="0"/>
                <a:cs typeface="Arial" panose="020B0604020202020204" pitchFamily="34" charset="0"/>
              </a:rPr>
              <a:t> 50 µl (</a:t>
            </a:r>
            <a:r>
              <a:rPr lang="en-US" sz="2800" b="1" dirty="0" err="1">
                <a:latin typeface="Arial" panose="020B0604020202020204" pitchFamily="34" charset="0"/>
                <a:ea typeface="Times New Roman" panose="02020603050405020304" pitchFamily="18" charset="0"/>
                <a:cs typeface="Arial" panose="020B0604020202020204" pitchFamily="34" charset="0"/>
              </a:rPr>
              <a:t>microlit</a:t>
            </a:r>
            <a:r>
              <a:rPr lang="en-US" sz="2800" b="1" dirty="0">
                <a:latin typeface="Arial" panose="020B0604020202020204" pitchFamily="34" charset="0"/>
                <a:ea typeface="Times New Roman" panose="02020603050405020304" pitchFamily="18" charset="0"/>
                <a:cs typeface="Arial" panose="020B0604020202020204" pitchFamily="34" charset="0"/>
              </a:rPr>
              <a:t>), 20 </a:t>
            </a:r>
            <a:r>
              <a:rPr lang="en-US" sz="2800" b="1" dirty="0" err="1">
                <a:latin typeface="Arial" panose="020B0604020202020204" pitchFamily="34" charset="0"/>
                <a:ea typeface="Times New Roman" panose="02020603050405020304" pitchFamily="18" charset="0"/>
                <a:cs typeface="Arial" panose="020B0604020202020204" pitchFamily="34" charset="0"/>
              </a:rPr>
              <a:t>giọt</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sẽ</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là</a:t>
            </a:r>
            <a:r>
              <a:rPr lang="en-US" sz="2800" b="1" dirty="0">
                <a:latin typeface="Arial" panose="020B0604020202020204" pitchFamily="34" charset="0"/>
                <a:ea typeface="Times New Roman" panose="02020603050405020304" pitchFamily="18" charset="0"/>
                <a:cs typeface="Arial" panose="020B0604020202020204" pitchFamily="34" charset="0"/>
              </a:rPr>
              <a:t> 1 ml).</a:t>
            </a:r>
          </a:p>
          <a:p>
            <a:pPr algn="just">
              <a:lnSpc>
                <a:spcPct val="116000"/>
              </a:lnSpc>
              <a:spcAft>
                <a:spcPts val="0"/>
              </a:spcAft>
            </a:pP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Chú</a:t>
            </a:r>
            <a:r>
              <a:rPr lang="en-US" sz="2800" b="1" dirty="0">
                <a:latin typeface="Arial" panose="020B0604020202020204" pitchFamily="34" charset="0"/>
                <a:ea typeface="Times New Roman" panose="02020603050405020304" pitchFamily="18" charset="0"/>
                <a:cs typeface="Arial" panose="020B0604020202020204" pitchFamily="34" charset="0"/>
              </a:rPr>
              <a:t> ý, </a:t>
            </a:r>
            <a:r>
              <a:rPr lang="en-US" sz="2800" b="1" dirty="0" err="1">
                <a:latin typeface="Arial" panose="020B0604020202020204" pitchFamily="34" charset="0"/>
                <a:ea typeface="Times New Roman" panose="02020603050405020304" pitchFamily="18" charset="0"/>
                <a:cs typeface="Arial" panose="020B0604020202020204" pitchFamily="34" charset="0"/>
              </a:rPr>
              <a:t>luôn</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giữ</a:t>
            </a:r>
            <a:r>
              <a:rPr lang="en-US" sz="2800" b="1" dirty="0">
                <a:latin typeface="Arial" panose="020B0604020202020204" pitchFamily="34" charset="0"/>
                <a:ea typeface="Times New Roman" panose="02020603050405020304" pitchFamily="18" charset="0"/>
                <a:cs typeface="Arial" panose="020B0604020202020204" pitchFamily="34" charset="0"/>
              </a:rPr>
              <a:t> pipette ở </a:t>
            </a:r>
            <a:r>
              <a:rPr lang="en-US" sz="2800" b="1" dirty="0" err="1">
                <a:latin typeface="Arial" panose="020B0604020202020204" pitchFamily="34" charset="0"/>
                <a:ea typeface="Times New Roman" panose="02020603050405020304" pitchFamily="18" charset="0"/>
                <a:cs typeface="Arial" panose="020B0604020202020204" pitchFamily="34" charset="0"/>
              </a:rPr>
              <a:t>tư</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thế</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thẳng</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đứng</a:t>
            </a:r>
            <a:r>
              <a:rPr lang="en-US" sz="2800" b="1" dirty="0">
                <a:latin typeface="Arial" panose="020B0604020202020204" pitchFamily="34" charset="0"/>
                <a:ea typeface="Times New Roman" panose="02020603050405020304" pitchFamily="18" charset="0"/>
                <a:cs typeface="Arial" panose="020B0604020202020204" pitchFamily="34" charset="0"/>
              </a:rPr>
              <a:t>.</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8079475" y="1073405"/>
            <a:ext cx="2961563" cy="4099096"/>
          </a:xfrm>
          <a:prstGeom prst="rect">
            <a:avLst/>
          </a:prstGeom>
        </p:spPr>
      </p:pic>
      <p:pic>
        <p:nvPicPr>
          <p:cNvPr id="7" name="Picture 6">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7331" y="5668657"/>
            <a:ext cx="948226" cy="948226"/>
          </a:xfrm>
          <a:prstGeom prst="rect">
            <a:avLst/>
          </a:prstGeom>
        </p:spPr>
      </p:pic>
    </p:spTree>
    <p:extLst>
      <p:ext uri="{BB962C8B-B14F-4D97-AF65-F5344CB8AC3E}">
        <p14:creationId xmlns:p14="http://schemas.microsoft.com/office/powerpoint/2010/main" val="17139606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PPET NHỰA 3ML - ỐNG NHỎ GIỌT PHÒNG LA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37313" y="936577"/>
            <a:ext cx="8403988" cy="4727243"/>
          </a:xfrm>
          <a:prstGeom prst="rect">
            <a:avLst/>
          </a:prstGeom>
        </p:spPr>
      </p:pic>
      <p:pic>
        <p:nvPicPr>
          <p:cNvPr id="6" name="Picture 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67331" y="5668657"/>
            <a:ext cx="948226" cy="948226"/>
          </a:xfrm>
          <a:prstGeom prst="rect">
            <a:avLst/>
          </a:prstGeom>
        </p:spPr>
      </p:pic>
    </p:spTree>
    <p:extLst>
      <p:ext uri="{BB962C8B-B14F-4D97-AF65-F5344CB8AC3E}">
        <p14:creationId xmlns:p14="http://schemas.microsoft.com/office/powerpoint/2010/main" val="1367929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8607" y="0"/>
            <a:ext cx="3577842" cy="5039214"/>
          </a:xfrm>
          <a:prstGeom prst="rect">
            <a:avLst/>
          </a:prstGeom>
        </p:spPr>
      </p:pic>
      <p:sp>
        <p:nvSpPr>
          <p:cNvPr id="4" name="Rectangle: Rounded Corners 3"/>
          <p:cNvSpPr/>
          <p:nvPr/>
        </p:nvSpPr>
        <p:spPr>
          <a:xfrm>
            <a:off x="573208" y="1105461"/>
            <a:ext cx="4967784" cy="1897039"/>
          </a:xfrm>
          <a:prstGeom prst="roundRect">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Arial" panose="020B0604020202020204" pitchFamily="34" charset="0"/>
                <a:cs typeface="Arial" panose="020B0604020202020204" pitchFamily="34" charset="0"/>
              </a:rPr>
              <a:t>Hãy</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cho</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biết</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tên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và</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công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dụng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của</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dụng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cụ</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đo</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trong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hình</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bên</a:t>
            </a:r>
            <a:endParaRPr lang="en-US" sz="3200" b="1" dirty="0">
              <a:solidFill>
                <a:schemeClr val="tx1"/>
              </a:solidFill>
              <a:latin typeface="Arial" panose="020B0604020202020204" pitchFamily="34" charset="0"/>
              <a:cs typeface="Arial" panose="020B0604020202020204" pitchFamily="34" charset="0"/>
            </a:endParaRPr>
          </a:p>
        </p:txBody>
      </p:sp>
      <p:pic>
        <p:nvPicPr>
          <p:cNvPr id="8" name="Picture 7">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8644" y="4869970"/>
            <a:ext cx="1746913" cy="1746913"/>
          </a:xfrm>
          <a:prstGeom prst="rect">
            <a:avLst/>
          </a:prstGeom>
        </p:spPr>
      </p:pic>
      <p:sp>
        <p:nvSpPr>
          <p:cNvPr id="6" name="Rectangle: Rounded Corners 5"/>
          <p:cNvSpPr/>
          <p:nvPr/>
        </p:nvSpPr>
        <p:spPr>
          <a:xfrm>
            <a:off x="573208" y="4546972"/>
            <a:ext cx="7547211" cy="1897039"/>
          </a:xfrm>
          <a:prstGeom prst="roundRect">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tx1"/>
                </a:solidFill>
                <a:latin typeface="Arial" panose="020B0604020202020204" pitchFamily="34" charset="0"/>
                <a:cs typeface="Arial" panose="020B0604020202020204" pitchFamily="34" charset="0"/>
              </a:rPr>
              <a:t>Tên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gọi</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bình</a:t>
            </a:r>
            <a:r>
              <a:rPr lang="en-US" sz="3200" b="1" dirty="0">
                <a:solidFill>
                  <a:schemeClr val="tx1"/>
                </a:solidFill>
                <a:latin typeface="Arial" panose="020B0604020202020204" pitchFamily="34" charset="0"/>
                <a:cs typeface="Arial" panose="020B0604020202020204" pitchFamily="34" charset="0"/>
              </a:rPr>
              <a:t> chia </a:t>
            </a:r>
            <a:r>
              <a:rPr lang="en-US" sz="3200" b="1" dirty="0" err="1">
                <a:solidFill>
                  <a:schemeClr val="tx1"/>
                </a:solidFill>
                <a:latin typeface="Arial" panose="020B0604020202020204" pitchFamily="34" charset="0"/>
                <a:cs typeface="Arial" panose="020B0604020202020204" pitchFamily="34" charset="0"/>
              </a:rPr>
              <a:t>độ</a:t>
            </a:r>
            <a:endParaRPr lang="en-US" sz="3200" b="1" dirty="0">
              <a:solidFill>
                <a:schemeClr val="tx1"/>
              </a:solidFill>
              <a:latin typeface="Arial" panose="020B0604020202020204" pitchFamily="34" charset="0"/>
              <a:cs typeface="Arial" panose="020B0604020202020204" pitchFamily="34" charset="0"/>
            </a:endParaRPr>
          </a:p>
          <a:p>
            <a:r>
              <a:rPr lang="en-US" sz="3200" b="1" dirty="0" err="1">
                <a:solidFill>
                  <a:schemeClr val="tx1"/>
                </a:solidFill>
                <a:latin typeface="Arial" panose="020B0604020202020204" pitchFamily="34" charset="0"/>
                <a:cs typeface="Arial" panose="020B0604020202020204" pitchFamily="34" charset="0"/>
              </a:rPr>
              <a:t>Công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dụng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dùng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để</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đo</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thể</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tích</a:t>
            </a:r>
            <a:r>
              <a:rPr lang="en-US" sz="3200" b="1" dirty="0">
                <a:solidFill>
                  <a:schemeClr val="tx1"/>
                </a:solidFill>
                <a:latin typeface="Arial" panose="020B0604020202020204" pitchFamily="34" charset="0"/>
                <a:cs typeface="Arial" panose="020B0604020202020204" pitchFamily="34" charset="0"/>
              </a:rPr>
              <a:t>.</a:t>
            </a:r>
          </a:p>
        </p:txBody>
      </p:sp>
      <p:pic>
        <p:nvPicPr>
          <p:cNvPr id="11" name="Picture 10"/>
          <p:cNvPicPr>
            <a:picLocks noChangeAspect="1"/>
          </p:cNvPicPr>
          <p:nvPr/>
        </p:nvPicPr>
        <p:blipFill>
          <a:blip r:embed="rId5"/>
          <a:stretch>
            <a:fillRect/>
          </a:stretch>
        </p:blipFill>
        <p:spPr>
          <a:xfrm>
            <a:off x="4371497" y="253077"/>
            <a:ext cx="4206605" cy="413954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364" y="203564"/>
            <a:ext cx="4255974" cy="4238567"/>
          </a:xfrm>
          <a:prstGeom prst="rect">
            <a:avLst/>
          </a:prstGeom>
        </p:spPr>
      </p:pic>
    </p:spTree>
    <p:extLst>
      <p:ext uri="{BB962C8B-B14F-4D97-AF65-F5344CB8AC3E}">
        <p14:creationId xmlns:p14="http://schemas.microsoft.com/office/powerpoint/2010/main" val="341936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 presetClass="entr" presetSubtype="4"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573208" y="1105461"/>
            <a:ext cx="4967784" cy="1897039"/>
          </a:xfrm>
          <a:prstGeom prst="roundRect">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Arial" panose="020B0604020202020204" pitchFamily="34" charset="0"/>
                <a:cs typeface="Arial" panose="020B0604020202020204" pitchFamily="34" charset="0"/>
              </a:rPr>
              <a:t>Hãy</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cho</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biết</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tên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và</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công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dụng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của</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dụng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cụ</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đo</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trong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hình</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bên</a:t>
            </a:r>
            <a:endParaRPr lang="en-US" sz="3200" b="1" dirty="0">
              <a:solidFill>
                <a:schemeClr val="tx1"/>
              </a:solidFill>
              <a:latin typeface="Arial" panose="020B0604020202020204" pitchFamily="34" charset="0"/>
              <a:cs typeface="Arial" panose="020B0604020202020204" pitchFamily="34" charset="0"/>
            </a:endParaRPr>
          </a:p>
        </p:txBody>
      </p:sp>
      <p:pic>
        <p:nvPicPr>
          <p:cNvPr id="8" name="Picture 7">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8644" y="4869970"/>
            <a:ext cx="1746913" cy="1746913"/>
          </a:xfrm>
          <a:prstGeom prst="rect">
            <a:avLst/>
          </a:prstGeom>
        </p:spPr>
      </p:pic>
      <p:sp>
        <p:nvSpPr>
          <p:cNvPr id="6" name="Rectangle: Rounded Corners 5"/>
          <p:cNvSpPr/>
          <p:nvPr/>
        </p:nvSpPr>
        <p:spPr>
          <a:xfrm>
            <a:off x="573208" y="4546972"/>
            <a:ext cx="7547211" cy="1897039"/>
          </a:xfrm>
          <a:prstGeom prst="roundRect">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tx1"/>
                </a:solidFill>
                <a:latin typeface="Arial" panose="020B0604020202020204" pitchFamily="34" charset="0"/>
                <a:cs typeface="Arial" panose="020B0604020202020204" pitchFamily="34" charset="0"/>
              </a:rPr>
              <a:t>Tên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gọi</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Cân</a:t>
            </a:r>
            <a:endParaRPr lang="en-US" sz="3200" b="1" dirty="0">
              <a:solidFill>
                <a:schemeClr val="tx1"/>
              </a:solidFill>
              <a:latin typeface="Arial" panose="020B0604020202020204" pitchFamily="34" charset="0"/>
              <a:cs typeface="Arial" panose="020B0604020202020204" pitchFamily="34" charset="0"/>
            </a:endParaRPr>
          </a:p>
          <a:p>
            <a:r>
              <a:rPr lang="en-US" sz="3200" b="1" dirty="0" err="1">
                <a:solidFill>
                  <a:schemeClr val="tx1"/>
                </a:solidFill>
                <a:latin typeface="Arial" panose="020B0604020202020204" pitchFamily="34" charset="0"/>
                <a:cs typeface="Arial" panose="020B0604020202020204" pitchFamily="34" charset="0"/>
              </a:rPr>
              <a:t>Công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dụng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dùng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để</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đo</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khối</a:t>
            </a:r>
            <a:r>
              <a:rPr lang="en-US" sz="3200" b="1" dirty="0">
                <a:solidFill>
                  <a:schemeClr val="tx1"/>
                </a:solidFill>
                <a:latin typeface="Arial" panose="020B0604020202020204" pitchFamily="34" charset="0"/>
                <a:cs typeface="Arial" panose="020B0604020202020204" pitchFamily="34" charset="0"/>
              </a:rPr>
              <a:t> l</a:t>
            </a:r>
            <a:r>
              <a:rPr lang="vi-VN" sz="3200" b="1" dirty="0">
                <a:solidFill>
                  <a:schemeClr val="tx1"/>
                </a:solidFill>
                <a:latin typeface="Arial" panose="020B0604020202020204" pitchFamily="34" charset="0"/>
                <a:cs typeface="Arial" panose="020B0604020202020204" pitchFamily="34" charset="0"/>
              </a:rPr>
              <a:t>ư</a:t>
            </a:r>
            <a:r>
              <a:rPr lang="en-US" sz="3200" b="1" dirty="0" err="1">
                <a:solidFill>
                  <a:schemeClr val="tx1"/>
                </a:solidFill>
                <a:latin typeface="Arial" panose="020B0604020202020204" pitchFamily="34" charset="0"/>
                <a:cs typeface="Arial" panose="020B0604020202020204" pitchFamily="34" charset="0"/>
              </a:rPr>
              <a:t>ợng</a:t>
            </a:r>
            <a:r>
              <a:rPr lang="en-US" sz="3200" b="1" dirty="0">
                <a:solidFill>
                  <a:schemeClr val="tx1"/>
                </a:solidFill>
                <a:latin typeface="Arial" panose="020B0604020202020204" pitchFamily="34" charset="0"/>
                <a:cs typeface="Arial" panose="020B0604020202020204" pitchFamily="34" charset="0"/>
              </a:rPr>
              <a:t>.</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0754" y="262292"/>
            <a:ext cx="4180338" cy="418033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0387" y="157950"/>
            <a:ext cx="3899279" cy="3867150"/>
          </a:xfrm>
          <a:prstGeom prst="rect">
            <a:avLst/>
          </a:prstGeom>
        </p:spPr>
      </p:pic>
      <p:pic>
        <p:nvPicPr>
          <p:cNvPr id="13"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843" y="368491"/>
            <a:ext cx="3193576" cy="2893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215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457199" y="457201"/>
            <a:ext cx="5727033" cy="1985211"/>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Quan </a:t>
            </a:r>
            <a:r>
              <a:rPr lang="en-US" sz="3200" b="1" dirty="0" err="1">
                <a:solidFill>
                  <a:schemeClr val="tx1"/>
                </a:solidFill>
                <a:latin typeface="Arial" panose="020B0604020202020204" pitchFamily="34" charset="0"/>
                <a:cs typeface="Arial" panose="020B0604020202020204" pitchFamily="34" charset="0"/>
              </a:rPr>
              <a:t>sát</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ký</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hiệu</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cảnh</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báo</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trong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hình</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bên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và</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cho</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biết</a:t>
            </a:r>
            <a:r>
              <a:rPr lang="en-US" sz="3200" b="1" dirty="0">
                <a:solidFill>
                  <a:schemeClr val="tx1"/>
                </a:solidFill>
                <a:latin typeface="Arial" panose="020B0604020202020204" pitchFamily="34" charset="0"/>
                <a:cs typeface="Arial" panose="020B0604020202020204" pitchFamily="34" charset="0"/>
              </a:rPr>
              <a:t> ý </a:t>
            </a:r>
            <a:r>
              <a:rPr lang="en-US" sz="3200" b="1" dirty="0" err="1">
                <a:solidFill>
                  <a:schemeClr val="tx1"/>
                </a:solidFill>
                <a:latin typeface="Arial" panose="020B0604020202020204" pitchFamily="34" charset="0"/>
                <a:cs typeface="Arial" panose="020B0604020202020204" pitchFamily="34" charset="0"/>
              </a:rPr>
              <a:t>nghĩa</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của</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ký</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hiệu</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đó</a:t>
            </a:r>
            <a:r>
              <a:rPr lang="en-US" sz="3200" b="1" dirty="0">
                <a:solidFill>
                  <a:schemeClr val="tx1"/>
                </a:solidFill>
                <a:latin typeface="Arial" panose="020B0604020202020204" pitchFamily="34" charset="0"/>
                <a:cs typeface="Arial" panose="020B0604020202020204" pitchFamily="34" charset="0"/>
              </a:rPr>
              <a:t>.</a:t>
            </a:r>
          </a:p>
          <a:p>
            <a:pPr algn="ctr"/>
            <a:endParaRPr lang="en-US" sz="3200" b="1" dirty="0">
              <a:solidFill>
                <a:schemeClr val="tx1"/>
              </a:solidFill>
              <a:latin typeface="Arial" panose="020B0604020202020204" pitchFamily="34" charset="0"/>
              <a:cs typeface="Arial" panose="020B0604020202020204" pitchFamily="34" charset="0"/>
            </a:endParaRPr>
          </a:p>
        </p:txBody>
      </p:sp>
      <p:sp>
        <p:nvSpPr>
          <p:cNvPr id="6" name="Rectangle: Rounded Corners 5"/>
          <p:cNvSpPr/>
          <p:nvPr/>
        </p:nvSpPr>
        <p:spPr>
          <a:xfrm>
            <a:off x="686300" y="3076076"/>
            <a:ext cx="5497932" cy="261504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Ý </a:t>
            </a:r>
            <a:r>
              <a:rPr lang="en-US" sz="3200" b="1" dirty="0" err="1">
                <a:solidFill>
                  <a:schemeClr val="tx1"/>
                </a:solidFill>
                <a:latin typeface="Arial" panose="020B0604020202020204" pitchFamily="34" charset="0"/>
                <a:cs typeface="Arial" panose="020B0604020202020204" pitchFamily="34" charset="0"/>
              </a:rPr>
              <a:t>nghĩa</a:t>
            </a:r>
            <a:r>
              <a:rPr lang="en-US" sz="3200" b="1" dirty="0">
                <a:solidFill>
                  <a:schemeClr val="tx1"/>
                </a:solidFill>
                <a:latin typeface="Arial" panose="020B0604020202020204" pitchFamily="34" charset="0"/>
                <a:cs typeface="Arial" panose="020B0604020202020204" pitchFamily="34" charset="0"/>
              </a:rPr>
              <a:t>:</a:t>
            </a:r>
          </a:p>
          <a:p>
            <a:pPr marL="457200" indent="-457200">
              <a:buFontTx/>
              <a:buChar char="-"/>
            </a:pPr>
            <a:r>
              <a:rPr lang="vi-VN" sz="3200" b="1" dirty="0">
                <a:solidFill>
                  <a:schemeClr val="tx1"/>
                </a:solidFill>
                <a:latin typeface="Arial" panose="020B0604020202020204" pitchFamily="34" charset="0"/>
                <a:cs typeface="Arial" panose="020B0604020202020204" pitchFamily="34" charset="0"/>
              </a:rPr>
              <a:t>Chất dễ cháy</a:t>
            </a:r>
            <a:endParaRPr lang="en-US" sz="3200" b="1" dirty="0">
              <a:solidFill>
                <a:schemeClr val="tx1"/>
              </a:solidFill>
              <a:latin typeface="Arial" panose="020B0604020202020204" pitchFamily="34" charset="0"/>
              <a:cs typeface="Arial" panose="020B0604020202020204" pitchFamily="34" charset="0"/>
            </a:endParaRPr>
          </a:p>
          <a:p>
            <a:pPr marL="457200" indent="-457200">
              <a:buFontTx/>
              <a:buChar char="-"/>
            </a:pPr>
            <a:r>
              <a:rPr lang="vi-VN" sz="3200" b="1" dirty="0">
                <a:solidFill>
                  <a:schemeClr val="tx1"/>
                </a:solidFill>
                <a:latin typeface="Arial" panose="020B0604020202020204" pitchFamily="34" charset="0"/>
                <a:cs typeface="Arial" panose="020B0604020202020204" pitchFamily="34" charset="0"/>
              </a:rPr>
              <a:t>Tránh gần các nguồn lửa gây nguy hiểm cháy nổ</a:t>
            </a:r>
            <a:endParaRPr lang="en-US" sz="3200" b="1" dirty="0">
              <a:solidFill>
                <a:schemeClr val="tx1"/>
              </a:solidFill>
              <a:latin typeface="Arial" panose="020B0604020202020204" pitchFamily="34" charset="0"/>
              <a:cs typeface="Arial" panose="020B0604020202020204" pitchFamily="34" charset="0"/>
            </a:endParaRPr>
          </a:p>
        </p:txBody>
      </p:sp>
      <p:pic>
        <p:nvPicPr>
          <p:cNvPr id="8" name="Picture 7"/>
          <p:cNvPicPr/>
          <p:nvPr/>
        </p:nvPicPr>
        <p:blipFill>
          <a:blip r:embed="rId2"/>
          <a:stretch>
            <a:fillRect/>
          </a:stretch>
        </p:blipFill>
        <p:spPr>
          <a:xfrm>
            <a:off x="6962774" y="457201"/>
            <a:ext cx="4678766" cy="4709326"/>
          </a:xfrm>
          <a:prstGeom prst="rect">
            <a:avLst/>
          </a:prstGeom>
        </p:spPr>
      </p:pic>
      <p:sp>
        <p:nvSpPr>
          <p:cNvPr id="9" name="Sun 8">
            <a:hlinkClick r:id="rId3" action="ppaction://hlinksldjump"/>
          </p:cNvPr>
          <p:cNvSpPr/>
          <p:nvPr/>
        </p:nvSpPr>
        <p:spPr>
          <a:xfrm>
            <a:off x="10473804" y="5691116"/>
            <a:ext cx="1167736" cy="1027215"/>
          </a:xfrm>
          <a:prstGeom prst="sun">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7431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8" presetClass="emph" presetSubtype="0" repeatCount="indefinite" fill="hold" grpId="0" nodeType="withEffect">
                                  <p:stCondLst>
                                    <p:cond delay="0"/>
                                  </p:stCondLst>
                                  <p:childTnLst>
                                    <p:animRot by="21600000">
                                      <p:cBhvr>
                                        <p:cTn id="9" dur="5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573208" y="1105461"/>
            <a:ext cx="4967784" cy="1897039"/>
          </a:xfrm>
          <a:prstGeom prst="roundRect">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Arial" panose="020B0604020202020204" pitchFamily="34" charset="0"/>
                <a:cs typeface="Arial" panose="020B0604020202020204" pitchFamily="34" charset="0"/>
              </a:rPr>
              <a:t>Hãy</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cho</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biết</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tên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và</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công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dụng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của</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dụng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cụ</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đo</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trong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hình</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bên</a:t>
            </a:r>
            <a:endParaRPr lang="en-US" sz="3200" b="1" dirty="0">
              <a:solidFill>
                <a:schemeClr val="tx1"/>
              </a:solidFill>
              <a:latin typeface="Arial" panose="020B0604020202020204" pitchFamily="34" charset="0"/>
              <a:cs typeface="Arial" panose="020B0604020202020204" pitchFamily="34" charset="0"/>
            </a:endParaRPr>
          </a:p>
        </p:txBody>
      </p:sp>
      <p:pic>
        <p:nvPicPr>
          <p:cNvPr id="8" name="Picture 7">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8644" y="4869970"/>
            <a:ext cx="1746913" cy="1746913"/>
          </a:xfrm>
          <a:prstGeom prst="rect">
            <a:avLst/>
          </a:prstGeom>
        </p:spPr>
      </p:pic>
      <p:sp>
        <p:nvSpPr>
          <p:cNvPr id="6" name="Rectangle: Rounded Corners 5"/>
          <p:cNvSpPr/>
          <p:nvPr/>
        </p:nvSpPr>
        <p:spPr>
          <a:xfrm>
            <a:off x="573208" y="4546972"/>
            <a:ext cx="7547211" cy="1897039"/>
          </a:xfrm>
          <a:prstGeom prst="roundRect">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tx1"/>
                </a:solidFill>
                <a:latin typeface="Arial" panose="020B0604020202020204" pitchFamily="34" charset="0"/>
                <a:cs typeface="Arial" panose="020B0604020202020204" pitchFamily="34" charset="0"/>
              </a:rPr>
              <a:t>Tên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gọi</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nhiệt</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kế</a:t>
            </a:r>
            <a:endParaRPr lang="en-US" sz="3200" b="1" dirty="0">
              <a:solidFill>
                <a:schemeClr val="tx1"/>
              </a:solidFill>
              <a:latin typeface="Arial" panose="020B0604020202020204" pitchFamily="34" charset="0"/>
              <a:cs typeface="Arial" panose="020B0604020202020204" pitchFamily="34" charset="0"/>
            </a:endParaRPr>
          </a:p>
          <a:p>
            <a:r>
              <a:rPr lang="en-US" sz="3200" b="1" dirty="0" err="1">
                <a:solidFill>
                  <a:schemeClr val="tx1"/>
                </a:solidFill>
                <a:latin typeface="Arial" panose="020B0604020202020204" pitchFamily="34" charset="0"/>
                <a:cs typeface="Arial" panose="020B0604020202020204" pitchFamily="34" charset="0"/>
              </a:rPr>
              <a:t>Công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dụng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dùng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để</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đo</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nhiệt</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độ</a:t>
            </a:r>
            <a:r>
              <a:rPr lang="en-US" sz="3200" b="1" dirty="0">
                <a:solidFill>
                  <a:schemeClr val="tx1"/>
                </a:solidFill>
                <a:latin typeface="Arial" panose="020B0604020202020204" pitchFamily="34" charset="0"/>
                <a:cs typeface="Arial" panose="020B0604020202020204" pitchFamily="34" charset="0"/>
              </a:rPr>
              <a:t>.</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7100" y="0"/>
            <a:ext cx="3270352" cy="431638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640" y="412838"/>
            <a:ext cx="3048000" cy="304800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4884" y="206419"/>
            <a:ext cx="2790672" cy="3460838"/>
          </a:xfrm>
          <a:prstGeom prst="rect">
            <a:avLst/>
          </a:prstGeom>
        </p:spPr>
      </p:pic>
      <p:pic>
        <p:nvPicPr>
          <p:cNvPr id="15" name="Picture 14"/>
          <p:cNvPicPr>
            <a:picLocks noChangeAspect="1"/>
          </p:cNvPicPr>
          <p:nvPr/>
        </p:nvPicPr>
        <p:blipFill rotWithShape="1">
          <a:blip r:embed="rId7">
            <a:extLst>
              <a:ext uri="{28A0092B-C50C-407E-A947-70E740481C1C}">
                <a14:useLocalDpi xmlns:a14="http://schemas.microsoft.com/office/drawing/2010/main" val="0"/>
              </a:ext>
            </a:extLst>
          </a:blip>
          <a:srcRect l="34512" r="35292" b="2188"/>
          <a:stretch/>
        </p:blipFill>
        <p:spPr>
          <a:xfrm>
            <a:off x="6327452" y="0"/>
            <a:ext cx="1324127" cy="4289127"/>
          </a:xfrm>
          <a:prstGeom prst="rect">
            <a:avLst/>
          </a:prstGeom>
        </p:spPr>
      </p:pic>
    </p:spTree>
    <p:extLst>
      <p:ext uri="{BB962C8B-B14F-4D97-AF65-F5344CB8AC3E}">
        <p14:creationId xmlns:p14="http://schemas.microsoft.com/office/powerpoint/2010/main" val="347695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08717" y="368960"/>
            <a:ext cx="11934262" cy="156966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936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93675"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đo</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lỏng</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bình</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cốc</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bước</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193675" algn="l"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2049" name="Picture 11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9889" y="1938619"/>
            <a:ext cx="3578253" cy="37252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285491" y="1637649"/>
            <a:ext cx="8236582" cy="452431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93675" algn="l"/>
              </a:tabLst>
              <a:defRPr>
                <a:solidFill>
                  <a:schemeClr val="tx1"/>
                </a:solidFill>
                <a:latin typeface="Arial" panose="020B0604020202020204" pitchFamily="34" charset="0"/>
              </a:defRPr>
            </a:lvl1pPr>
            <a:lvl2pPr eaLnBrk="0" fontAlgn="base" hangingPunct="0">
              <a:spcBef>
                <a:spcPct val="0"/>
              </a:spcBef>
              <a:spcAft>
                <a:spcPct val="0"/>
              </a:spcAft>
              <a:tabLst>
                <a:tab pos="193675" algn="l"/>
              </a:tabLst>
              <a:defRPr>
                <a:solidFill>
                  <a:schemeClr val="tx1"/>
                </a:solidFill>
                <a:latin typeface="Arial" panose="020B0604020202020204" pitchFamily="34" charset="0"/>
              </a:defRPr>
            </a:lvl2pPr>
            <a:lvl3pPr eaLnBrk="0" fontAlgn="base" hangingPunct="0">
              <a:spcBef>
                <a:spcPct val="0"/>
              </a:spcBef>
              <a:spcAft>
                <a:spcPct val="0"/>
              </a:spcAft>
              <a:tabLst>
                <a:tab pos="193675" algn="l"/>
              </a:tabLst>
              <a:defRPr>
                <a:solidFill>
                  <a:schemeClr val="tx1"/>
                </a:solidFill>
                <a:latin typeface="Arial" panose="020B0604020202020204" pitchFamily="34" charset="0"/>
              </a:defRPr>
            </a:lvl3pPr>
            <a:lvl4pPr eaLnBrk="0" fontAlgn="base" hangingPunct="0">
              <a:spcBef>
                <a:spcPct val="0"/>
              </a:spcBef>
              <a:spcAft>
                <a:spcPct val="0"/>
              </a:spcAft>
              <a:tabLst>
                <a:tab pos="193675" algn="l"/>
              </a:tabLst>
              <a:defRPr>
                <a:solidFill>
                  <a:schemeClr val="tx1"/>
                </a:solidFill>
                <a:latin typeface="Arial" panose="020B0604020202020204" pitchFamily="34" charset="0"/>
              </a:defRPr>
            </a:lvl4pPr>
            <a:lvl5pPr eaLnBrk="0" fontAlgn="base" hangingPunct="0">
              <a:spcBef>
                <a:spcPct val="0"/>
              </a:spcBef>
              <a:spcAft>
                <a:spcPct val="0"/>
              </a:spcAft>
              <a:tabLst>
                <a:tab pos="193675" algn="l"/>
              </a:tabLst>
              <a:defRPr>
                <a:solidFill>
                  <a:schemeClr val="tx1"/>
                </a:solidFill>
                <a:latin typeface="Arial" panose="020B0604020202020204" pitchFamily="34" charset="0"/>
              </a:defRPr>
            </a:lvl5pPr>
            <a:lvl6pPr eaLnBrk="0" fontAlgn="base" hangingPunct="0">
              <a:spcBef>
                <a:spcPct val="0"/>
              </a:spcBef>
              <a:spcAft>
                <a:spcPct val="0"/>
              </a:spcAft>
              <a:tabLst>
                <a:tab pos="193675" algn="l"/>
              </a:tabLst>
              <a:defRPr>
                <a:solidFill>
                  <a:schemeClr val="tx1"/>
                </a:solidFill>
                <a:latin typeface="Arial" panose="020B0604020202020204" pitchFamily="34" charset="0"/>
              </a:defRPr>
            </a:lvl6pPr>
            <a:lvl7pPr eaLnBrk="0" fontAlgn="base" hangingPunct="0">
              <a:spcBef>
                <a:spcPct val="0"/>
              </a:spcBef>
              <a:spcAft>
                <a:spcPct val="0"/>
              </a:spcAft>
              <a:tabLst>
                <a:tab pos="193675" algn="l"/>
              </a:tabLst>
              <a:defRPr>
                <a:solidFill>
                  <a:schemeClr val="tx1"/>
                </a:solidFill>
                <a:latin typeface="Arial" panose="020B0604020202020204" pitchFamily="34" charset="0"/>
              </a:defRPr>
            </a:lvl7pPr>
            <a:lvl8pPr eaLnBrk="0" fontAlgn="base" hangingPunct="0">
              <a:spcBef>
                <a:spcPct val="0"/>
              </a:spcBef>
              <a:spcAft>
                <a:spcPct val="0"/>
              </a:spcAft>
              <a:tabLst>
                <a:tab pos="193675" algn="l"/>
              </a:tabLst>
              <a:defRPr>
                <a:solidFill>
                  <a:schemeClr val="tx1"/>
                </a:solidFill>
                <a:latin typeface="Arial" panose="020B0604020202020204" pitchFamily="34" charset="0"/>
              </a:defRPr>
            </a:lvl8pPr>
            <a:lvl9pPr eaLnBrk="0" fontAlgn="base" hangingPunct="0">
              <a:spcBef>
                <a:spcPct val="0"/>
              </a:spcBef>
              <a:spcAft>
                <a:spcPct val="0"/>
              </a:spcAft>
              <a:tabLst>
                <a:tab pos="193675" algn="l"/>
              </a:tabLst>
              <a:defRPr>
                <a:solidFill>
                  <a:schemeClr val="tx1"/>
                </a:solidFill>
                <a:latin typeface="Arial" panose="020B0604020202020204" pitchFamily="34" charset="0"/>
              </a:defRPr>
            </a:lvl9pPr>
          </a:lstStyle>
          <a:p>
            <a:pPr marL="0" marR="0" lvl="0" indent="193675" algn="l" defTabSz="914400" rtl="0" eaLnBrk="0" fontAlgn="base" latinLnBrk="0" hangingPunct="0">
              <a:lnSpc>
                <a:spcPct val="100000"/>
              </a:lnSpc>
              <a:spcBef>
                <a:spcPct val="0"/>
              </a:spcBef>
              <a:spcAft>
                <a:spcPct val="0"/>
              </a:spcAft>
              <a:buClrTx/>
              <a:buSzTx/>
              <a:buFontTx/>
              <a:buNone/>
              <a:tabLst>
                <a:tab pos="193675" algn="l"/>
              </a:tabLst>
            </a:pP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lỏng</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đo</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193675" algn="l" defTabSz="914400" rtl="0" eaLnBrk="0" fontAlgn="base" latinLnBrk="0" hangingPunct="0">
              <a:lnSpc>
                <a:spcPct val="100000"/>
              </a:lnSpc>
              <a:spcBef>
                <a:spcPct val="0"/>
              </a:spcBef>
              <a:spcAft>
                <a:spcPct val="0"/>
              </a:spcAft>
              <a:buClrTx/>
              <a:buSzTx/>
              <a:buFontTx/>
              <a:buNone/>
              <a:tabLst>
                <a:tab pos="193675" algn="l"/>
              </a:tabLst>
            </a:pP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cốc</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đo</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193675" algn="l" defTabSz="914400" rtl="0" eaLnBrk="0" fontAlgn="base" latinLnBrk="0" hangingPunct="0">
              <a:lnSpc>
                <a:spcPct val="100000"/>
              </a:lnSpc>
              <a:spcBef>
                <a:spcPct val="0"/>
              </a:spcBef>
              <a:spcAft>
                <a:spcPct val="0"/>
              </a:spcAft>
              <a:buClrTx/>
              <a:buSzTx/>
              <a:buFontTx/>
              <a:buNone/>
              <a:tabLst>
                <a:tab pos="193675" algn="l"/>
              </a:tabLst>
            </a:pP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Đặt</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cốc</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thẳng</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đứng</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lỏng</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bình</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193675" algn="l" defTabSz="914400" rtl="0" eaLnBrk="0" fontAlgn="base" latinLnBrk="0" hangingPunct="0">
              <a:lnSpc>
                <a:spcPct val="100000"/>
              </a:lnSpc>
              <a:spcBef>
                <a:spcPct val="0"/>
              </a:spcBef>
              <a:spcAft>
                <a:spcPct val="0"/>
              </a:spcAft>
              <a:buClrTx/>
              <a:buSzTx/>
              <a:buFontTx/>
              <a:buNone/>
              <a:tabLst>
                <a:tab pos="193675" algn="l"/>
              </a:tabLst>
            </a:pP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Đặt</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mắt</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nhìn</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ngang</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mức</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lỏng</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cốc</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3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193675" algn="l" defTabSz="914400" rtl="0" eaLnBrk="0" fontAlgn="base" latinLnBrk="0" hangingPunct="0">
              <a:lnSpc>
                <a:spcPct val="100000"/>
              </a:lnSpc>
              <a:spcBef>
                <a:spcPct val="0"/>
              </a:spcBef>
              <a:spcAft>
                <a:spcPct val="0"/>
              </a:spcAft>
              <a:buClrTx/>
              <a:buSzTx/>
              <a:buFontTx/>
              <a:buNone/>
              <a:tabLst>
                <a:tab pos="193675" algn="l"/>
              </a:tabLst>
            </a:pPr>
            <a:r>
              <a:rPr kumimoji="0" lang="en-US" altLang="en-US" sz="3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Đọc</a:t>
            </a:r>
            <a:r>
              <a:rPr kumimoji="0" lang="en-US" altLang="en-US" sz="3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en-US" sz="3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ghi</a:t>
            </a:r>
            <a:r>
              <a:rPr kumimoji="0" lang="en-US" altLang="en-US" sz="3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kết</a:t>
            </a:r>
            <a:r>
              <a:rPr kumimoji="0" lang="en-US" altLang="en-US" sz="3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quả</a:t>
            </a:r>
            <a:r>
              <a:rPr kumimoji="0" lang="en-US" altLang="en-US" sz="3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đo</a:t>
            </a:r>
            <a:r>
              <a:rPr kumimoji="0" lang="en-US" altLang="en-US" sz="3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theo</a:t>
            </a:r>
            <a:r>
              <a:rPr kumimoji="0" lang="en-US" altLang="en-US" sz="3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vạch</a:t>
            </a:r>
            <a:r>
              <a:rPr kumimoji="0" lang="en-US" altLang="en-US" sz="3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chia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gần</a:t>
            </a:r>
            <a:r>
              <a:rPr kumimoji="0" lang="en-US" altLang="en-US" sz="3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nhất</a:t>
            </a:r>
            <a:r>
              <a:rPr kumimoji="0" lang="en-US" altLang="en-US" sz="3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với</a:t>
            </a:r>
            <a:r>
              <a:rPr kumimoji="0" lang="en-US" altLang="en-US" sz="3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mức</a:t>
            </a:r>
            <a:r>
              <a:rPr kumimoji="0" lang="en-US" altLang="en-US" sz="3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chất</a:t>
            </a:r>
            <a:r>
              <a:rPr kumimoji="0" lang="en-US" altLang="en-US" sz="3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lỏng</a:t>
            </a:r>
            <a:r>
              <a:rPr kumimoji="0" lang="en-US" altLang="en-US" sz="3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altLang="en-US" sz="3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cốc</a:t>
            </a:r>
            <a:r>
              <a:rPr kumimoji="0" lang="en-US" altLang="en-US" sz="3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chia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kumimoji="0" lang="en-US" altLang="en-US" sz="3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88393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049"/>
                                        </p:tgtEl>
                                        <p:attrNameLst>
                                          <p:attrName>style.visibility</p:attrName>
                                        </p:attrNameLst>
                                      </p:cBhvr>
                                      <p:to>
                                        <p:strVal val="visible"/>
                                      </p:to>
                                    </p:set>
                                    <p:animEffect transition="in" filter="wheel(1)">
                                      <p:cBhvr>
                                        <p:cTn id="12" dur="2000"/>
                                        <p:tgtEl>
                                          <p:spTgt spid="204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heel(1)">
                                      <p:cBhvr>
                                        <p:cTn id="17" dur="20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heel(1)">
                                      <p:cBhvr>
                                        <p:cTn id="22" dur="20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heel(1)">
                                      <p:cBhvr>
                                        <p:cTn id="27" dur="20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wheel(1)">
                                      <p:cBhvr>
                                        <p:cTn id="32" dur="20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wheel(1)">
                                      <p:cBhvr>
                                        <p:cTn id="3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637709039"/>
              </p:ext>
            </p:extLst>
          </p:nvPr>
        </p:nvGraphicFramePr>
        <p:xfrm>
          <a:off x="569623" y="1750455"/>
          <a:ext cx="11265407" cy="3924944"/>
        </p:xfrm>
        <a:graphic>
          <a:graphicData uri="http://schemas.openxmlformats.org/drawingml/2006/table">
            <a:tbl>
              <a:tblPr firstRow="1" firstCol="1" bandRow="1">
                <a:tableStyleId>{5C22544A-7EE6-4342-B048-85BDC9FD1C3A}</a:tableStyleId>
              </a:tblPr>
              <a:tblGrid>
                <a:gridCol w="3791698">
                  <a:extLst>
                    <a:ext uri="{9D8B030D-6E8A-4147-A177-3AD203B41FA5}">
                      <a16:colId xmlns:a16="http://schemas.microsoft.com/office/drawing/2014/main" xmlns="" val="1294064626"/>
                    </a:ext>
                  </a:extLst>
                </a:gridCol>
                <a:gridCol w="7473709">
                  <a:extLst>
                    <a:ext uri="{9D8B030D-6E8A-4147-A177-3AD203B41FA5}">
                      <a16:colId xmlns:a16="http://schemas.microsoft.com/office/drawing/2014/main" xmlns="" val="2624070641"/>
                    </a:ext>
                  </a:extLst>
                </a:gridCol>
              </a:tblGrid>
              <a:tr h="696860">
                <a:tc>
                  <a:txBody>
                    <a:bodyPr/>
                    <a:lstStyle/>
                    <a:p>
                      <a:pPr algn="ctr">
                        <a:lnSpc>
                          <a:spcPct val="116000"/>
                        </a:lnSpc>
                        <a:spcAft>
                          <a:spcPts val="0"/>
                        </a:spcAft>
                      </a:pPr>
                      <a:r>
                        <a:rPr lang="en-US" sz="2800">
                          <a:effectLst/>
                          <a:latin typeface="Times New Roman" panose="02020603050405020304" pitchFamily="18" charset="0"/>
                          <a:cs typeface="Times New Roman" panose="02020603050405020304" pitchFamily="18" charset="0"/>
                        </a:rPr>
                        <a:t>Quy trình đo</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6000"/>
                        </a:lnSpc>
                        <a:spcAft>
                          <a:spcPts val="0"/>
                        </a:spcAft>
                      </a:pP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093891780"/>
                  </a:ext>
                </a:extLst>
              </a:tr>
              <a:tr h="696860">
                <a:tc>
                  <a:txBody>
                    <a:bodyPr/>
                    <a:lstStyle/>
                    <a:p>
                      <a:pPr algn="ctr">
                        <a:lnSpc>
                          <a:spcPct val="116000"/>
                        </a:lnSpc>
                        <a:spcAft>
                          <a:spcPts val="0"/>
                        </a:spcAft>
                      </a:pPr>
                      <a:r>
                        <a:rPr lang="en-US" sz="2800">
                          <a:effectLst/>
                          <a:latin typeface="Times New Roman" panose="02020603050405020304" pitchFamily="18" charset="0"/>
                          <a:cs typeface="Times New Roman" panose="02020603050405020304" pitchFamily="18" charset="0"/>
                        </a:rPr>
                        <a:t>Bước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6000"/>
                        </a:lnSpc>
                        <a:spcAft>
                          <a:spcPts val="0"/>
                        </a:spcAft>
                      </a:pPr>
                      <a:r>
                        <a:rPr lang="en-US" sz="2800">
                          <a:effectLst/>
                          <a:latin typeface="Times New Roman" panose="02020603050405020304" pitchFamily="18" charset="0"/>
                          <a:cs typeface="Times New Roman" panose="02020603050405020304" pitchFamily="18" charset="0"/>
                        </a:rPr>
                        <a:t>Chọn dụng cụ đo phù hợp</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555896947"/>
                  </a:ext>
                </a:extLst>
              </a:tr>
              <a:tr h="696860">
                <a:tc>
                  <a:txBody>
                    <a:bodyPr/>
                    <a:lstStyle/>
                    <a:p>
                      <a:pPr algn="ctr">
                        <a:lnSpc>
                          <a:spcPct val="116000"/>
                        </a:lnSpc>
                        <a:spcAft>
                          <a:spcPts val="0"/>
                        </a:spcAft>
                      </a:pPr>
                      <a:r>
                        <a:rPr lang="en-US" sz="2800" dirty="0" err="1">
                          <a:effectLst/>
                          <a:latin typeface="Times New Roman" panose="02020603050405020304" pitchFamily="18" charset="0"/>
                          <a:cs typeface="Times New Roman" panose="02020603050405020304" pitchFamily="18" charset="0"/>
                        </a:rPr>
                        <a:t>Bước</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6000"/>
                        </a:lnSpc>
                        <a:spcAft>
                          <a:spcPts val="0"/>
                        </a:spcAft>
                      </a:pPr>
                      <a:r>
                        <a:rPr lang="en-US" sz="2800" dirty="0" err="1">
                          <a:effectLst/>
                          <a:latin typeface="Times New Roman" panose="02020603050405020304" pitchFamily="18" charset="0"/>
                          <a:cs typeface="Times New Roman" panose="02020603050405020304" pitchFamily="18" charset="0"/>
                        </a:rPr>
                        <a:t>Ước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đo</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242501349"/>
                  </a:ext>
                </a:extLst>
              </a:tr>
              <a:tr h="602672">
                <a:tc>
                  <a:txBody>
                    <a:bodyPr/>
                    <a:lstStyle/>
                    <a:p>
                      <a:pPr algn="ctr">
                        <a:lnSpc>
                          <a:spcPct val="116000"/>
                        </a:lnSpc>
                        <a:spcAft>
                          <a:spcPts val="0"/>
                        </a:spcAft>
                      </a:pPr>
                      <a:r>
                        <a:rPr lang="en-US" sz="2800" dirty="0" err="1">
                          <a:effectLst/>
                          <a:latin typeface="Times New Roman" panose="02020603050405020304" pitchFamily="18" charset="0"/>
                          <a:cs typeface="Times New Roman" panose="02020603050405020304" pitchFamily="18" charset="0"/>
                        </a:rPr>
                        <a:t>Bước</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6000"/>
                        </a:lnSpc>
                        <a:spcAft>
                          <a:spcPts val="0"/>
                        </a:spcAft>
                      </a:pPr>
                      <a:r>
                        <a:rPr lang="en-US" sz="2800" dirty="0" err="1">
                          <a:effectLst/>
                          <a:latin typeface="Times New Roman" panose="02020603050405020304" pitchFamily="18" charset="0"/>
                          <a:cs typeface="Times New Roman" panose="02020603050405020304" pitchFamily="18" charset="0"/>
                        </a:rPr>
                        <a:t>Đọc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ghi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mỗi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đo</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921335721"/>
                  </a:ext>
                </a:extLst>
              </a:tr>
              <a:tr h="696860">
                <a:tc>
                  <a:txBody>
                    <a:bodyPr/>
                    <a:lstStyle/>
                    <a:p>
                      <a:pPr algn="ctr">
                        <a:lnSpc>
                          <a:spcPct val="116000"/>
                        </a:lnSpc>
                        <a:spcAft>
                          <a:spcPts val="0"/>
                        </a:spcAft>
                      </a:pPr>
                      <a:r>
                        <a:rPr lang="en-US" sz="2800" dirty="0" err="1">
                          <a:effectLst/>
                          <a:latin typeface="Times New Roman" panose="02020603050405020304" pitchFamily="18" charset="0"/>
                          <a:cs typeface="Times New Roman" panose="02020603050405020304" pitchFamily="18" charset="0"/>
                        </a:rPr>
                        <a:t>Bước</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6000"/>
                        </a:lnSpc>
                        <a:spcAft>
                          <a:spcPts val="0"/>
                        </a:spcAft>
                      </a:pPr>
                      <a:r>
                        <a:rPr lang="en-US" sz="2800">
                          <a:effectLst/>
                          <a:latin typeface="Times New Roman" panose="02020603050405020304" pitchFamily="18" charset="0"/>
                          <a:cs typeface="Times New Roman" panose="02020603050405020304" pitchFamily="18" charset="0"/>
                        </a:rPr>
                        <a:t>Hiệu chỉnh dụng cụ đo về vạch số 0</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372353630"/>
                  </a:ext>
                </a:extLst>
              </a:tr>
              <a:tr h="534832">
                <a:tc>
                  <a:txBody>
                    <a:bodyPr/>
                    <a:lstStyle/>
                    <a:p>
                      <a:pPr algn="ctr">
                        <a:lnSpc>
                          <a:spcPct val="116000"/>
                        </a:lnSpc>
                        <a:spcAft>
                          <a:spcPts val="0"/>
                        </a:spcAft>
                      </a:pPr>
                      <a:r>
                        <a:rPr lang="en-US" sz="2800" dirty="0" err="1">
                          <a:effectLst/>
                          <a:latin typeface="Times New Roman" panose="02020603050405020304" pitchFamily="18" charset="0"/>
                          <a:cs typeface="Times New Roman" panose="02020603050405020304" pitchFamily="18" charset="0"/>
                        </a:rPr>
                        <a:t>Bước</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6000"/>
                        </a:lnSpc>
                        <a:spcAft>
                          <a:spcPts val="0"/>
                        </a:spcAft>
                      </a:pPr>
                      <a:r>
                        <a:rPr lang="en-US" sz="2800" dirty="0" err="1">
                          <a:effectLst/>
                          <a:latin typeface="Times New Roman" panose="02020603050405020304" pitchFamily="18" charset="0"/>
                          <a:cs typeface="Times New Roman" panose="02020603050405020304" pitchFamily="18" charset="0"/>
                        </a:rPr>
                        <a:t>Thực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phép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đo</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408346282"/>
                  </a:ext>
                </a:extLst>
              </a:tr>
            </a:tbl>
          </a:graphicData>
        </a:graphic>
      </p:graphicFrame>
      <p:sp>
        <p:nvSpPr>
          <p:cNvPr id="5" name="Rectangle 1"/>
          <p:cNvSpPr>
            <a:spLocks noChangeArrowheads="1"/>
          </p:cNvSpPr>
          <p:nvPr/>
        </p:nvSpPr>
        <p:spPr bwMode="auto">
          <a:xfrm>
            <a:off x="368454" y="454810"/>
            <a:ext cx="11466576" cy="107721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Hoàn</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thiện</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quy</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trình</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đo</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điền</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bước</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mẫu</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bảng</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phù</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hợp</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Oval 8"/>
          <p:cNvSpPr/>
          <p:nvPr/>
        </p:nvSpPr>
        <p:spPr>
          <a:xfrm>
            <a:off x="3703320" y="3235548"/>
            <a:ext cx="524701" cy="4297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10" name="Oval 9"/>
          <p:cNvSpPr/>
          <p:nvPr/>
        </p:nvSpPr>
        <p:spPr>
          <a:xfrm>
            <a:off x="3703320" y="2582981"/>
            <a:ext cx="524701" cy="4297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11" name="Oval 10"/>
          <p:cNvSpPr/>
          <p:nvPr/>
        </p:nvSpPr>
        <p:spPr>
          <a:xfrm>
            <a:off x="3703318" y="4565609"/>
            <a:ext cx="524701" cy="4297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12" name="Oval 11"/>
          <p:cNvSpPr/>
          <p:nvPr/>
        </p:nvSpPr>
        <p:spPr>
          <a:xfrm>
            <a:off x="3703320" y="5182410"/>
            <a:ext cx="524701" cy="4297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13" name="Oval 12"/>
          <p:cNvSpPr/>
          <p:nvPr/>
        </p:nvSpPr>
        <p:spPr>
          <a:xfrm>
            <a:off x="3703319" y="3852349"/>
            <a:ext cx="524701" cy="4297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spTree>
    <p:extLst>
      <p:ext uri="{BB962C8B-B14F-4D97-AF65-F5344CB8AC3E}">
        <p14:creationId xmlns:p14="http://schemas.microsoft.com/office/powerpoint/2010/main" val="24264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heel(1)">
                                      <p:cBhvr>
                                        <p:cTn id="20" dur="2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heel(1)">
                                      <p:cBhvr>
                                        <p:cTn id="25" dur="2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heel(1)">
                                      <p:cBhvr>
                                        <p:cTn id="30" dur="20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heel(1)">
                                      <p:cBhvr>
                                        <p:cTn id="3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486793" y="1574862"/>
          <a:ext cx="11304153" cy="4525772"/>
        </p:xfrm>
        <a:graphic>
          <a:graphicData uri="http://schemas.openxmlformats.org/drawingml/2006/table">
            <a:tbl>
              <a:tblPr firstRow="1" firstCol="1" bandRow="1">
                <a:tableStyleId>{3B4B98B0-60AC-42C2-AFA5-B58CD77FA1E5}</a:tableStyleId>
              </a:tblPr>
              <a:tblGrid>
                <a:gridCol w="11304153">
                  <a:extLst>
                    <a:ext uri="{9D8B030D-6E8A-4147-A177-3AD203B41FA5}">
                      <a16:colId xmlns:a16="http://schemas.microsoft.com/office/drawing/2014/main" xmlns="" val="1246136852"/>
                    </a:ext>
                  </a:extLst>
                </a:gridCol>
              </a:tblGrid>
              <a:tr h="3344610">
                <a:tc>
                  <a:txBody>
                    <a:bodyPr/>
                    <a:lstStyle/>
                    <a:p>
                      <a:pPr algn="just">
                        <a:lnSpc>
                          <a:spcPct val="116000"/>
                        </a:lnSpc>
                        <a:spcAft>
                          <a:spcPts val="0"/>
                        </a:spcAft>
                      </a:pPr>
                      <a:r>
                        <a:rPr lang="en-US" sz="3200" b="0" dirty="0">
                          <a:effectLst/>
                          <a:latin typeface="Times New Roman" panose="02020603050405020304" pitchFamily="18" charset="0"/>
                          <a:cs typeface="Times New Roman" panose="02020603050405020304" pitchFamily="18" charset="0"/>
                        </a:rPr>
                        <a:t>     - </a:t>
                      </a:r>
                      <a:r>
                        <a:rPr lang="en-US" sz="3200" b="0" dirty="0" err="1">
                          <a:effectLst/>
                          <a:latin typeface="Times New Roman" panose="02020603050405020304" pitchFamily="18" charset="0"/>
                          <a:cs typeface="Times New Roman" panose="02020603050405020304" pitchFamily="18" charset="0"/>
                        </a:rPr>
                        <a:t>Kích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thước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thể</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tích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khối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lượng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nhiệt</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độ</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là</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các</a:t>
                      </a:r>
                      <a:r>
                        <a:rPr lang="en-US" sz="3200" b="0"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đại</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lượng</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vật</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lí</a:t>
                      </a:r>
                      <a:r>
                        <a:rPr lang="en-US" sz="3200" b="1"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của</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một</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vật</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thể</a:t>
                      </a:r>
                      <a:r>
                        <a:rPr lang="en-US" sz="3200" b="0" dirty="0">
                          <a:effectLst/>
                          <a:latin typeface="Times New Roman" panose="02020603050405020304" pitchFamily="18" charset="0"/>
                          <a:cs typeface="Times New Roman" panose="02020603050405020304" pitchFamily="18" charset="0"/>
                        </a:rPr>
                        <a:t>. </a:t>
                      </a:r>
                    </a:p>
                    <a:p>
                      <a:pPr algn="just">
                        <a:lnSpc>
                          <a:spcPct val="116000"/>
                        </a:lnSpc>
                        <a:spcAft>
                          <a:spcPts val="0"/>
                        </a:spcAft>
                      </a:pPr>
                      <a:r>
                        <a:rPr lang="en-US" sz="3200" b="0" dirty="0">
                          <a:effectLst/>
                          <a:latin typeface="Times New Roman" panose="02020603050405020304" pitchFamily="18" charset="0"/>
                          <a:cs typeface="Times New Roman" panose="02020603050405020304" pitchFamily="18" charset="0"/>
                        </a:rPr>
                        <a:t>     -</a:t>
                      </a:r>
                      <a:r>
                        <a:rPr lang="en-US" sz="3200" b="0" baseline="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Dụng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cụ</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dùng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để</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đo</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các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đại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lượng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đó</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gọi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là</a:t>
                      </a:r>
                      <a:r>
                        <a:rPr lang="en-US" sz="3200" b="0"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dụng</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cụ</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đo</a:t>
                      </a:r>
                      <a:r>
                        <a:rPr lang="en-US" sz="3200" b="0" dirty="0">
                          <a:effectLst/>
                          <a:latin typeface="Times New Roman" panose="02020603050405020304" pitchFamily="18" charset="0"/>
                          <a:cs typeface="Times New Roman" panose="02020603050405020304" pitchFamily="18" charset="0"/>
                        </a:rPr>
                        <a:t>.</a:t>
                      </a:r>
                    </a:p>
                    <a:p>
                      <a:pPr algn="just">
                        <a:lnSpc>
                          <a:spcPct val="116000"/>
                        </a:lnSpc>
                        <a:spcAft>
                          <a:spcPts val="0"/>
                        </a:spcAft>
                      </a:pPr>
                      <a:r>
                        <a:rPr lang="en-US" sz="3200" b="0" dirty="0">
                          <a:effectLst/>
                          <a:latin typeface="Times New Roman" panose="02020603050405020304" pitchFamily="18" charset="0"/>
                          <a:cs typeface="Times New Roman" panose="02020603050405020304" pitchFamily="18" charset="0"/>
                        </a:rPr>
                        <a:t>     -</a:t>
                      </a:r>
                      <a:r>
                        <a:rPr lang="en-US" sz="3200" b="0" baseline="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Khi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sử</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dụng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dụng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cụ</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đo</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cần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chọn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dụng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cụ</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có</a:t>
                      </a:r>
                      <a:r>
                        <a:rPr lang="en-US" sz="3200" b="0"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giới</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hạn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đo</a:t>
                      </a:r>
                      <a:r>
                        <a:rPr lang="en-US" sz="3200" b="1" dirty="0">
                          <a:effectLst/>
                          <a:latin typeface="Times New Roman" panose="02020603050405020304" pitchFamily="18" charset="0"/>
                          <a:cs typeface="Times New Roman" panose="02020603050405020304" pitchFamily="18" charset="0"/>
                        </a:rPr>
                        <a:t> (GHĐ </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Giá</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trị</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lớn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nhất</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ghi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trên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vạch</a:t>
                      </a:r>
                      <a:r>
                        <a:rPr lang="en-US" sz="3200" b="0" dirty="0">
                          <a:effectLst/>
                          <a:latin typeface="Times New Roman" panose="02020603050405020304" pitchFamily="18" charset="0"/>
                          <a:cs typeface="Times New Roman" panose="02020603050405020304" pitchFamily="18" charset="0"/>
                        </a:rPr>
                        <a:t> chia </a:t>
                      </a:r>
                      <a:r>
                        <a:rPr lang="en-US" sz="3200" b="0" dirty="0" err="1">
                          <a:effectLst/>
                          <a:latin typeface="Times New Roman" panose="02020603050405020304" pitchFamily="18" charset="0"/>
                          <a:cs typeface="Times New Roman" panose="02020603050405020304" pitchFamily="18" charset="0"/>
                        </a:rPr>
                        <a:t>của</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dụng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cụ</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đo</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và</a:t>
                      </a:r>
                      <a:r>
                        <a:rPr lang="en-US" sz="3200" b="0"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độ</a:t>
                      </a:r>
                      <a:r>
                        <a:rPr lang="en-US" sz="3200" b="1" dirty="0">
                          <a:effectLst/>
                          <a:latin typeface="Times New Roman" panose="02020603050405020304" pitchFamily="18" charset="0"/>
                          <a:cs typeface="Times New Roman" panose="02020603050405020304" pitchFamily="18" charset="0"/>
                        </a:rPr>
                        <a:t> chia </a:t>
                      </a:r>
                      <a:r>
                        <a:rPr lang="en-US" sz="3200" b="1" dirty="0" err="1">
                          <a:effectLst/>
                          <a:latin typeface="Times New Roman" panose="02020603050405020304" pitchFamily="18" charset="0"/>
                          <a:cs typeface="Times New Roman" panose="02020603050405020304" pitchFamily="18" charset="0"/>
                        </a:rPr>
                        <a:t>nhỏ</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nhất</a:t>
                      </a:r>
                      <a:r>
                        <a:rPr lang="en-US" sz="3200" b="1" dirty="0">
                          <a:effectLst/>
                          <a:latin typeface="Times New Roman" panose="02020603050405020304" pitchFamily="18" charset="0"/>
                          <a:cs typeface="Times New Roman" panose="02020603050405020304" pitchFamily="18" charset="0"/>
                        </a:rPr>
                        <a:t> (ĐCNN </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Hiệu</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giá</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trị</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đo</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của</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hai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vạch</a:t>
                      </a:r>
                      <a:r>
                        <a:rPr lang="en-US" sz="3200" b="0" dirty="0">
                          <a:effectLst/>
                          <a:latin typeface="Times New Roman" panose="02020603050405020304" pitchFamily="18" charset="0"/>
                          <a:cs typeface="Times New Roman" panose="02020603050405020304" pitchFamily="18" charset="0"/>
                        </a:rPr>
                        <a:t> chia </a:t>
                      </a:r>
                      <a:r>
                        <a:rPr lang="en-US" sz="3200" b="0" dirty="0" err="1">
                          <a:effectLst/>
                          <a:latin typeface="Times New Roman" panose="02020603050405020304" pitchFamily="18" charset="0"/>
                          <a:cs typeface="Times New Roman" panose="02020603050405020304" pitchFamily="18" charset="0"/>
                        </a:rPr>
                        <a:t>liên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tiếp</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trên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dụng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cụ</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đo</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phù</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hợp</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với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vật</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cần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đo</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đồng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thời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phải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tuân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thủ</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quy</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tắc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đo</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của</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dụng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cụ</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đó</a:t>
                      </a:r>
                      <a:r>
                        <a:rPr lang="en-US" sz="3200" b="0" dirty="0">
                          <a:effectLst/>
                          <a:latin typeface="Times New Roman" panose="02020603050405020304" pitchFamily="18" charset="0"/>
                          <a:cs typeface="Times New Roman" panose="02020603050405020304" pitchFamily="18" charset="0"/>
                        </a:rPr>
                        <a:t>.</a:t>
                      </a:r>
                    </a:p>
                  </a:txBody>
                  <a:tcPr marL="68580" marR="68580" marT="0" marB="0"/>
                </a:tc>
                <a:extLst>
                  <a:ext uri="{0D108BD9-81ED-4DB2-BD59-A6C34878D82A}">
                    <a16:rowId xmlns:a16="http://schemas.microsoft.com/office/drawing/2014/main" xmlns="" val="2490839070"/>
                  </a:ext>
                </a:extLst>
              </a:tr>
            </a:tbl>
          </a:graphicData>
        </a:graphic>
      </p:graphicFrame>
      <p:pic>
        <p:nvPicPr>
          <p:cNvPr id="3074" name="Shape 10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193" y="1344443"/>
            <a:ext cx="656207" cy="72831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22365" y="130321"/>
            <a:ext cx="962122"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mn-ea"/>
                <a:cs typeface="Times New Roman" panose="02020603050405020304" pitchFamily="18" charset="0"/>
              </a:rPr>
              <a:t> 3:</a:t>
            </a:r>
          </a:p>
        </p:txBody>
      </p:sp>
      <p:sp>
        <p:nvSpPr>
          <p:cNvPr id="8" name="Rectangle 7"/>
          <p:cNvSpPr/>
          <p:nvPr/>
        </p:nvSpPr>
        <p:spPr>
          <a:xfrm>
            <a:off x="1084487" y="130321"/>
            <a:ext cx="10235680"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Quy</a:t>
            </a:r>
            <a:r>
              <a:rPr kumimoji="0" lang="en-US" sz="2400" b="1" i="0" u="none" strike="noStrike" kern="1200" cap="none" spc="0" normalizeH="0" baseline="0" noProof="0"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định</a:t>
            </a:r>
            <a:r>
              <a:rPr kumimoji="0" lang="en-US" sz="2400" b="1" i="0" u="none" strike="noStrike" kern="1200" cap="none" spc="0" normalizeH="0" baseline="0" noProof="0"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 an </a:t>
            </a:r>
            <a:r>
              <a:rPr kumimoji="0" lang="en-US" sz="2400" b="1" i="0" u="none" strike="noStrike" kern="1200" cap="none" spc="0" normalizeH="0" baseline="0" noProof="0"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toàn</a:t>
            </a:r>
            <a:r>
              <a:rPr kumimoji="0" lang="en-US" sz="2400" b="1" i="0" u="none" strike="noStrike" kern="1200" cap="none" spc="0" normalizeH="0" baseline="0" noProof="0"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trong</a:t>
            </a:r>
            <a:r>
              <a:rPr kumimoji="0" lang="en-US" sz="2400" b="1" i="0" u="none" strike="noStrike" kern="1200" cap="none" spc="0" normalizeH="0" baseline="0" noProof="0"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phòng</a:t>
            </a:r>
            <a:r>
              <a:rPr kumimoji="0" lang="en-US" sz="2400" b="1" i="0" u="none" strike="noStrike" kern="1200" cap="none" spc="0" normalizeH="0" baseline="0" noProof="0"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thực</a:t>
            </a:r>
            <a:r>
              <a:rPr kumimoji="0" lang="en-US" sz="2400" b="1" i="0" u="none" strike="noStrike" kern="1200" cap="none" spc="0" normalizeH="0" baseline="0" noProof="0"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hành</a:t>
            </a:r>
            <a:r>
              <a:rPr kumimoji="0" lang="en-US" sz="2400" b="1" i="0" u="none" strike="noStrike" kern="1200" cap="none" spc="0" normalizeH="0" baseline="0" noProof="0"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Giới</a:t>
            </a:r>
            <a:r>
              <a:rPr kumimoji="0" lang="en-US" sz="2400" b="1" i="0" u="none" strike="noStrike" kern="1200" cap="none" spc="0" normalizeH="0" baseline="0" noProof="0"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thiệu</a:t>
            </a:r>
            <a:r>
              <a:rPr kumimoji="0" lang="en-US" sz="2400" b="1" i="0" u="none" strike="noStrike" kern="1200" cap="none" spc="0" normalizeH="0" baseline="0" noProof="0"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một</a:t>
            </a:r>
            <a:r>
              <a:rPr kumimoji="0" lang="en-US" sz="2400" b="1" i="0" u="none" strike="noStrike" kern="1200" cap="none" spc="0" normalizeH="0" baseline="0" noProof="0"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số</a:t>
            </a:r>
            <a:r>
              <a:rPr kumimoji="0" lang="en-US" sz="2400" b="1" i="0" u="none" strike="noStrike" kern="1200" cap="none" spc="0" normalizeH="0" baseline="0" noProof="0"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dụng</a:t>
            </a:r>
            <a:r>
              <a:rPr kumimoji="0" lang="en-US" sz="2400" b="1" i="0" u="none" strike="noStrike" kern="1200" cap="none" spc="0" normalizeH="0" baseline="0" noProof="0"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cụ</a:t>
            </a:r>
            <a:r>
              <a:rPr kumimoji="0" lang="en-US" sz="2400" b="1" i="0" u="none" strike="noStrike" kern="1200" cap="none" spc="0" normalizeH="0" baseline="0" noProof="0"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đo</a:t>
            </a:r>
            <a:r>
              <a:rPr kumimoji="0" lang="en-US" sz="2400" b="1" i="0" u="none" strike="noStrike" kern="1200" cap="none" spc="0" normalizeH="0" baseline="0" noProof="0"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 – </a:t>
            </a:r>
            <a:r>
              <a:rPr kumimoji="0" lang="en-US" sz="2400" b="1" i="0" u="none" strike="noStrike" kern="1200" cap="none" spc="0" normalizeH="0" baseline="0" noProof="0"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Sử</a:t>
            </a:r>
            <a:r>
              <a:rPr kumimoji="0" lang="en-US" sz="2400" b="1" i="0" u="none" strike="noStrike" kern="1200" cap="none" spc="0" normalizeH="0" baseline="0" noProof="0"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dụng</a:t>
            </a:r>
            <a:r>
              <a:rPr kumimoji="0" lang="en-US" sz="2400" b="1" i="0" u="none" strike="noStrike" kern="1200" cap="none" spc="0" normalizeH="0" baseline="0" noProof="0"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kính</a:t>
            </a:r>
            <a:r>
              <a:rPr kumimoji="0" lang="en-US" sz="2400" b="1" i="0" u="none" strike="noStrike" kern="1200" cap="none" spc="0" normalizeH="0" baseline="0" noProof="0"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lúp</a:t>
            </a:r>
            <a:r>
              <a:rPr kumimoji="0" lang="en-US" sz="2400" b="1" i="0" u="none" strike="noStrike" kern="1200" cap="none" spc="0" normalizeH="0" baseline="0" noProof="0"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kính</a:t>
            </a:r>
            <a:r>
              <a:rPr kumimoji="0" lang="en-US" sz="2400" b="1" i="0" u="none" strike="noStrike" kern="1200" cap="none" spc="0" normalizeH="0" baseline="0" noProof="0"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hiển</a:t>
            </a:r>
            <a:r>
              <a:rPr kumimoji="0" lang="en-US" sz="2400" b="1" i="0" u="none" strike="noStrike" kern="1200" cap="none" spc="0" normalizeH="0" baseline="0" noProof="0"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 vi </a:t>
            </a:r>
            <a:r>
              <a:rPr kumimoji="0" lang="en-US" sz="2400" b="1" i="0" u="none" strike="noStrike" kern="1200" cap="none" spc="0" normalizeH="0" baseline="0" noProof="0"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quang</a:t>
            </a:r>
            <a:r>
              <a:rPr kumimoji="0" lang="en-US" sz="2400" b="1" i="0" u="none" strike="noStrike" kern="1200" cap="none" spc="0" normalizeH="0" baseline="0" noProof="0"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học</a:t>
            </a:r>
            <a:endParaRPr kumimoji="0" lang="en-US" sz="2400" b="1" i="0" u="none" strike="noStrike" kern="1200" cap="none" spc="0" normalizeH="0" baseline="0" noProof="0"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258194" y="886408"/>
            <a:ext cx="86618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III.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Giới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thiệu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một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dụng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cụ</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đo</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9944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wheel(1)">
                                      <p:cBhvr>
                                        <p:cTn id="12" dur="2000"/>
                                        <p:tgtEl>
                                          <p:spTgt spid="3074"/>
                                        </p:tgtEl>
                                      </p:cBhvr>
                                    </p:animEffect>
                                  </p:childTnLst>
                                </p:cTn>
                              </p:par>
                              <p:par>
                                <p:cTn id="13" presetID="21"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2595" y="75907"/>
            <a:ext cx="10953599"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Luyện</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tập</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Em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hãy</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thực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hành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đo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khối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lượng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và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thể</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tích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hòn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đá</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bằng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cách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sử</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dụng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cân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đo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và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cốc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chia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độ</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2"/>
          <a:srcRect l="8758" t="20386" r="28079" b="21564"/>
          <a:stretch/>
        </p:blipFill>
        <p:spPr>
          <a:xfrm>
            <a:off x="702595" y="1289889"/>
            <a:ext cx="10251917" cy="5299860"/>
          </a:xfrm>
          <a:prstGeom prst="rect">
            <a:avLst/>
          </a:prstGeom>
        </p:spPr>
      </p:pic>
    </p:spTree>
    <p:extLst>
      <p:ext uri="{BB962C8B-B14F-4D97-AF65-F5344CB8AC3E}">
        <p14:creationId xmlns:p14="http://schemas.microsoft.com/office/powerpoint/2010/main" val="133789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00334" y="270021"/>
            <a:ext cx="10490579" cy="584775"/>
          </a:xfrm>
          <a:prstGeom prst="rect">
            <a:avLst/>
          </a:prstGeom>
        </p:spPr>
        <p:txBody>
          <a:bodyPr wrap="square">
            <a:spAutoFit/>
          </a:bodyPr>
          <a:lstStyle/>
          <a:p>
            <a:r>
              <a:rPr lang="en-US" sz="3200" b="1" dirty="0">
                <a:solidFill>
                  <a:prstClr val="black"/>
                </a:solidFill>
                <a:latin typeface="Times New Roman" panose="02020603050405020304" pitchFamily="18" charset="0"/>
                <a:cs typeface="Times New Roman" panose="02020603050405020304" pitchFamily="18" charset="0"/>
              </a:rPr>
              <a:t>GHĐ </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Giá</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trị</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lớn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nhất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ghi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vạch</a:t>
            </a:r>
            <a:r>
              <a:rPr lang="en-US" sz="3200" dirty="0">
                <a:solidFill>
                  <a:prstClr val="black"/>
                </a:solidFill>
                <a:latin typeface="Times New Roman" panose="02020603050405020304" pitchFamily="18" charset="0"/>
                <a:cs typeface="Times New Roman" panose="02020603050405020304" pitchFamily="18" charset="0"/>
              </a:rPr>
              <a:t> chia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dụng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cụ</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đo</a:t>
            </a:r>
            <a:endParaRPr lang="en-US" dirty="0"/>
          </a:p>
        </p:txBody>
      </p:sp>
      <p:sp>
        <p:nvSpPr>
          <p:cNvPr id="7" name="Rectangle 6"/>
          <p:cNvSpPr/>
          <p:nvPr/>
        </p:nvSpPr>
        <p:spPr>
          <a:xfrm>
            <a:off x="400334" y="984903"/>
            <a:ext cx="10086708" cy="1077218"/>
          </a:xfrm>
          <a:prstGeom prst="rect">
            <a:avLst/>
          </a:prstGeom>
        </p:spPr>
        <p:txBody>
          <a:bodyPr wrap="square">
            <a:spAutoFit/>
          </a:bodyPr>
          <a:lstStyle/>
          <a:p>
            <a:r>
              <a:rPr lang="en-US" sz="3200" b="1" dirty="0">
                <a:solidFill>
                  <a:prstClr val="black"/>
                </a:solidFill>
                <a:latin typeface="Times New Roman" panose="02020603050405020304" pitchFamily="18" charset="0"/>
                <a:cs typeface="Times New Roman" panose="02020603050405020304" pitchFamily="18" charset="0"/>
              </a:rPr>
              <a:t>ĐCNN </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Hiệu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giá</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trị</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hai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vạch</a:t>
            </a:r>
            <a:r>
              <a:rPr lang="en-US" sz="3200" dirty="0">
                <a:solidFill>
                  <a:prstClr val="black"/>
                </a:solidFill>
                <a:latin typeface="Times New Roman" panose="02020603050405020304" pitchFamily="18" charset="0"/>
                <a:cs typeface="Times New Roman" panose="02020603050405020304" pitchFamily="18" charset="0"/>
              </a:rPr>
              <a:t> chia </a:t>
            </a:r>
            <a:r>
              <a:rPr lang="en-US" sz="3200" dirty="0" err="1">
                <a:solidFill>
                  <a:prstClr val="black"/>
                </a:solidFill>
                <a:latin typeface="Times New Roman" panose="02020603050405020304" pitchFamily="18" charset="0"/>
                <a:cs typeface="Times New Roman" panose="02020603050405020304" pitchFamily="18" charset="0"/>
              </a:rPr>
              <a:t>liên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tiếp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dụng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cụ</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đo</a:t>
            </a:r>
            <a:endParaRPr lang="en-US" dirty="0"/>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4758" r="-367" b="68681"/>
          <a:stretch/>
        </p:blipFill>
        <p:spPr>
          <a:xfrm>
            <a:off x="239884" y="3962499"/>
            <a:ext cx="9120013" cy="1010315"/>
          </a:xfrm>
          <a:prstGeom prst="rect">
            <a:avLst/>
          </a:prstGeom>
        </p:spPr>
      </p:pic>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3411" t="48920" r="-583" b="19114"/>
          <a:stretch/>
        </p:blipFill>
        <p:spPr>
          <a:xfrm>
            <a:off x="251065" y="4927783"/>
            <a:ext cx="10523760" cy="1170748"/>
          </a:xfrm>
          <a:prstGeom prst="rect">
            <a:avLst/>
          </a:prstGeom>
        </p:spPr>
      </p:pic>
      <p:cxnSp>
        <p:nvCxnSpPr>
          <p:cNvPr id="12" name="Straight Connector 11"/>
          <p:cNvCxnSpPr/>
          <p:nvPr/>
        </p:nvCxnSpPr>
        <p:spPr>
          <a:xfrm flipV="1">
            <a:off x="586850" y="2818387"/>
            <a:ext cx="0" cy="13032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394343" y="2738771"/>
            <a:ext cx="0" cy="13032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987179" y="2781987"/>
            <a:ext cx="0" cy="13032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00334" y="2244304"/>
            <a:ext cx="121641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ĐCNN</a:t>
            </a:r>
          </a:p>
        </p:txBody>
      </p:sp>
      <p:sp>
        <p:nvSpPr>
          <p:cNvPr id="16" name="TextBox 15"/>
          <p:cNvSpPr txBox="1"/>
          <p:nvPr/>
        </p:nvSpPr>
        <p:spPr>
          <a:xfrm>
            <a:off x="1293702" y="2244304"/>
            <a:ext cx="9829223"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vạch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sau</a:t>
            </a:r>
            <a:r>
              <a:rPr lang="en-US" sz="2800" dirty="0">
                <a:latin typeface="Arial" panose="020B0604020202020204" pitchFamily="34" charset="0"/>
                <a:cs typeface="Arial" panose="020B0604020202020204" pitchFamily="34" charset="0"/>
              </a:rPr>
              <a:t> – </a:t>
            </a:r>
            <a:r>
              <a:rPr lang="en-US" sz="2800" dirty="0" err="1">
                <a:latin typeface="Arial" panose="020B0604020202020204" pitchFamily="34" charset="0"/>
                <a:cs typeface="Arial" panose="020B0604020202020204" pitchFamily="34" charset="0"/>
              </a:rPr>
              <a:t>vạch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a:t>
            </a:r>
            <a:r>
              <a:rPr lang="vi-VN" sz="2800" dirty="0">
                <a:latin typeface="Arial" panose="020B0604020202020204" pitchFamily="34" charset="0"/>
                <a:cs typeface="Arial" panose="020B0604020202020204" pitchFamily="34" charset="0"/>
              </a:rPr>
              <a:t>ư</a:t>
            </a:r>
            <a:r>
              <a:rPr lang="en-US" sz="2800" dirty="0" err="1">
                <a:latin typeface="Arial" panose="020B0604020202020204" pitchFamily="34" charset="0"/>
                <a:cs typeface="Arial" panose="020B0604020202020204" pitchFamily="34" charset="0"/>
              </a:rPr>
              <a:t>ớc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phần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bằng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nhau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giữa</a:t>
            </a:r>
            <a:r>
              <a:rPr lang="en-US" sz="2800" dirty="0">
                <a:latin typeface="Arial" panose="020B0604020202020204" pitchFamily="34" charset="0"/>
                <a:cs typeface="Arial" panose="020B0604020202020204" pitchFamily="34" charset="0"/>
              </a:rPr>
              <a:t> 2 </a:t>
            </a:r>
            <a:r>
              <a:rPr lang="en-US" sz="2800" dirty="0" err="1">
                <a:latin typeface="Arial" panose="020B0604020202020204" pitchFamily="34" charset="0"/>
                <a:cs typeface="Arial" panose="020B0604020202020204" pitchFamily="34" charset="0"/>
              </a:rPr>
              <a:t>vạch</a:t>
            </a:r>
            <a:endParaRPr lang="en-US" sz="2800" dirty="0">
              <a:latin typeface="Arial" panose="020B0604020202020204" pitchFamily="34" charset="0"/>
              <a:cs typeface="Arial" panose="020B0604020202020204" pitchFamily="34" charset="0"/>
            </a:endParaRPr>
          </a:p>
        </p:txBody>
      </p:sp>
      <p:sp>
        <p:nvSpPr>
          <p:cNvPr id="17" name="TextBox 16"/>
          <p:cNvSpPr txBox="1"/>
          <p:nvPr/>
        </p:nvSpPr>
        <p:spPr>
          <a:xfrm>
            <a:off x="2594842" y="3407265"/>
            <a:ext cx="1458543"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ĐCNN: </a:t>
            </a:r>
          </a:p>
        </p:txBody>
      </p:sp>
      <p:sp>
        <p:nvSpPr>
          <p:cNvPr id="18" name="TextBox 17"/>
          <p:cNvSpPr txBox="1"/>
          <p:nvPr/>
        </p:nvSpPr>
        <p:spPr>
          <a:xfrm>
            <a:off x="2594842" y="2861542"/>
            <a:ext cx="121641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GHĐ: </a:t>
            </a:r>
          </a:p>
        </p:txBody>
      </p:sp>
      <p:sp>
        <p:nvSpPr>
          <p:cNvPr id="19" name="TextBox 18"/>
          <p:cNvSpPr txBox="1"/>
          <p:nvPr/>
        </p:nvSpPr>
        <p:spPr>
          <a:xfrm>
            <a:off x="3626513" y="2861542"/>
            <a:ext cx="121641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10cm </a:t>
            </a:r>
          </a:p>
        </p:txBody>
      </p:sp>
      <p:sp>
        <p:nvSpPr>
          <p:cNvPr id="20" name="TextBox 19"/>
          <p:cNvSpPr txBox="1"/>
          <p:nvPr/>
        </p:nvSpPr>
        <p:spPr>
          <a:xfrm>
            <a:off x="3937658" y="3393416"/>
            <a:ext cx="121641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0,5cm</a:t>
            </a:r>
          </a:p>
        </p:txBody>
      </p:sp>
      <p:sp>
        <p:nvSpPr>
          <p:cNvPr id="21" name="TextBox 20"/>
          <p:cNvSpPr txBox="1"/>
          <p:nvPr/>
        </p:nvSpPr>
        <p:spPr>
          <a:xfrm>
            <a:off x="1262615" y="5950646"/>
            <a:ext cx="121641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GHĐ: </a:t>
            </a:r>
          </a:p>
        </p:txBody>
      </p:sp>
      <p:sp>
        <p:nvSpPr>
          <p:cNvPr id="23" name="TextBox 22"/>
          <p:cNvSpPr txBox="1"/>
          <p:nvPr/>
        </p:nvSpPr>
        <p:spPr>
          <a:xfrm>
            <a:off x="5897658" y="6024589"/>
            <a:ext cx="1458543"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ĐCNN: </a:t>
            </a:r>
          </a:p>
        </p:txBody>
      </p:sp>
      <p:sp>
        <p:nvSpPr>
          <p:cNvPr id="24" name="TextBox 23"/>
          <p:cNvSpPr txBox="1"/>
          <p:nvPr/>
        </p:nvSpPr>
        <p:spPr>
          <a:xfrm>
            <a:off x="2363717" y="5950646"/>
            <a:ext cx="121641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10cm </a:t>
            </a:r>
          </a:p>
        </p:txBody>
      </p:sp>
      <p:sp>
        <p:nvSpPr>
          <p:cNvPr id="25" name="TextBox 24"/>
          <p:cNvSpPr txBox="1"/>
          <p:nvPr/>
        </p:nvSpPr>
        <p:spPr>
          <a:xfrm>
            <a:off x="7119779" y="6024589"/>
            <a:ext cx="121641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0,1cm </a:t>
            </a:r>
          </a:p>
        </p:txBody>
      </p:sp>
    </p:spTree>
    <p:extLst>
      <p:ext uri="{BB962C8B-B14F-4D97-AF65-F5344CB8AC3E}">
        <p14:creationId xmlns:p14="http://schemas.microsoft.com/office/powerpoint/2010/main" val="37025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3" presetClass="exit" presetSubtype="10" fill="hold" nodeType="withEffect">
                                  <p:stCondLst>
                                    <p:cond delay="0"/>
                                  </p:stCondLst>
                                  <p:childTnLst>
                                    <p:animEffect transition="out" filter="blinds(horizontal)">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1000"/>
                                        <p:tgtEl>
                                          <p:spTgt spid="10"/>
                                        </p:tgtEl>
                                      </p:cBhvr>
                                    </p:animEffect>
                                    <p:anim calcmode="lin" valueType="num">
                                      <p:cBhvr>
                                        <p:cTn id="57" dur="1000" fill="hold"/>
                                        <p:tgtEl>
                                          <p:spTgt spid="10"/>
                                        </p:tgtEl>
                                        <p:attrNameLst>
                                          <p:attrName>ppt_x</p:attrName>
                                        </p:attrNameLst>
                                      </p:cBhvr>
                                      <p:tavLst>
                                        <p:tav tm="0">
                                          <p:val>
                                            <p:strVal val="#ppt_x"/>
                                          </p:val>
                                        </p:tav>
                                        <p:tav tm="100000">
                                          <p:val>
                                            <p:strVal val="#ppt_x"/>
                                          </p:val>
                                        </p:tav>
                                      </p:tavLst>
                                    </p:anim>
                                    <p:anim calcmode="lin" valueType="num">
                                      <p:cBhvr>
                                        <p:cTn id="58" dur="1000" fill="hold"/>
                                        <p:tgtEl>
                                          <p:spTgt spid="10"/>
                                        </p:tgtEl>
                                        <p:attrNameLst>
                                          <p:attrName>ppt_y</p:attrName>
                                        </p:attrNameLst>
                                      </p:cBhvr>
                                      <p:tavLst>
                                        <p:tav tm="0">
                                          <p:val>
                                            <p:strVal val="#ppt_y+.1"/>
                                          </p:val>
                                        </p:tav>
                                        <p:tav tm="100000">
                                          <p:val>
                                            <p:strVal val="#ppt_y"/>
                                          </p:val>
                                        </p:tav>
                                      </p:tavLst>
                                    </p:anim>
                                  </p:childTnLst>
                                </p:cTn>
                              </p:par>
                              <p:par>
                                <p:cTn id="59" presetID="16" presetClass="entr" presetSubtype="21"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barn(inVertical)">
                                      <p:cBhvr>
                                        <p:cTn id="61" dur="500"/>
                                        <p:tgtEl>
                                          <p:spTgt spid="21"/>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arn(inVertical)">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barn(inVertical)">
                                      <p:cBhvr>
                                        <p:cTn id="69" dur="500"/>
                                        <p:tgtEl>
                                          <p:spTgt spid="24"/>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barn(inVertical)">
                                      <p:cBhvr>
                                        <p:cTn id="7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3" grpId="0"/>
      <p:bldP spid="24" grpId="0"/>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154" y="0"/>
            <a:ext cx="9261143" cy="6858000"/>
          </a:xfrm>
          <a:prstGeom prst="rect">
            <a:avLst/>
          </a:prstGeom>
        </p:spPr>
      </p:pic>
      <p:sp>
        <p:nvSpPr>
          <p:cNvPr id="10" name="TextBox 9"/>
          <p:cNvSpPr txBox="1"/>
          <p:nvPr/>
        </p:nvSpPr>
        <p:spPr>
          <a:xfrm>
            <a:off x="730352" y="996509"/>
            <a:ext cx="121641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GHĐ: </a:t>
            </a:r>
          </a:p>
        </p:txBody>
      </p:sp>
      <p:sp>
        <p:nvSpPr>
          <p:cNvPr id="11" name="TextBox 10"/>
          <p:cNvSpPr txBox="1"/>
          <p:nvPr/>
        </p:nvSpPr>
        <p:spPr>
          <a:xfrm>
            <a:off x="609333" y="1519729"/>
            <a:ext cx="1458543"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ĐCNN: </a:t>
            </a:r>
          </a:p>
        </p:txBody>
      </p:sp>
      <p:sp>
        <p:nvSpPr>
          <p:cNvPr id="12" name="TextBox 11"/>
          <p:cNvSpPr txBox="1"/>
          <p:nvPr/>
        </p:nvSpPr>
        <p:spPr>
          <a:xfrm>
            <a:off x="1831454" y="996509"/>
            <a:ext cx="121641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20cm </a:t>
            </a:r>
          </a:p>
        </p:txBody>
      </p:sp>
      <p:sp>
        <p:nvSpPr>
          <p:cNvPr id="13" name="TextBox 12"/>
          <p:cNvSpPr txBox="1"/>
          <p:nvPr/>
        </p:nvSpPr>
        <p:spPr>
          <a:xfrm>
            <a:off x="1831454" y="1519729"/>
            <a:ext cx="121641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0,1cm </a:t>
            </a:r>
          </a:p>
        </p:txBody>
      </p:sp>
    </p:spTree>
    <p:extLst>
      <p:ext uri="{BB962C8B-B14F-4D97-AF65-F5344CB8AC3E}">
        <p14:creationId xmlns:p14="http://schemas.microsoft.com/office/powerpoint/2010/main" val="382386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9014" t="28277" r="10017" b="43787"/>
          <a:stretch/>
        </p:blipFill>
        <p:spPr>
          <a:xfrm>
            <a:off x="310337" y="358086"/>
            <a:ext cx="6373929" cy="3234218"/>
          </a:xfrm>
          <a:prstGeom prst="rect">
            <a:avLst/>
          </a:prstGeom>
        </p:spPr>
      </p:pic>
      <p:pic>
        <p:nvPicPr>
          <p:cNvPr id="5" name="Picture 4"/>
          <p:cNvPicPr>
            <a:picLocks noChangeAspect="1"/>
          </p:cNvPicPr>
          <p:nvPr/>
        </p:nvPicPr>
        <p:blipFill rotWithShape="1">
          <a:blip r:embed="rId3"/>
          <a:srcRect l="32279" t="38616" r="15528" b="39525"/>
          <a:stretch/>
        </p:blipFill>
        <p:spPr>
          <a:xfrm>
            <a:off x="310337" y="3545933"/>
            <a:ext cx="11497353" cy="2708565"/>
          </a:xfrm>
          <a:prstGeom prst="rect">
            <a:avLst/>
          </a:prstGeom>
        </p:spPr>
      </p:pic>
      <p:pic>
        <p:nvPicPr>
          <p:cNvPr id="6" name="Picture 5"/>
          <p:cNvPicPr>
            <a:picLocks noChangeAspect="1"/>
          </p:cNvPicPr>
          <p:nvPr/>
        </p:nvPicPr>
        <p:blipFill rotWithShape="1">
          <a:blip r:embed="rId4"/>
          <a:srcRect l="36871" t="42426" r="13691" b="22835"/>
          <a:stretch/>
        </p:blipFill>
        <p:spPr>
          <a:xfrm>
            <a:off x="6684264" y="677401"/>
            <a:ext cx="4956048" cy="2868531"/>
          </a:xfrm>
          <a:prstGeom prst="rect">
            <a:avLst/>
          </a:prstGeom>
        </p:spPr>
      </p:pic>
    </p:spTree>
    <p:extLst>
      <p:ext uri="{BB962C8B-B14F-4D97-AF65-F5344CB8AC3E}">
        <p14:creationId xmlns:p14="http://schemas.microsoft.com/office/powerpoint/2010/main" val="262176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2"/>
          <a:stretch>
            <a:fillRect/>
          </a:stretch>
        </p:blipFill>
        <p:spPr>
          <a:xfrm>
            <a:off x="6535255" y="2655981"/>
            <a:ext cx="5324140" cy="3307195"/>
          </a:xfrm>
          <a:prstGeom prst="rect">
            <a:avLst/>
          </a:prstGeom>
        </p:spPr>
      </p:pic>
      <p:pic>
        <p:nvPicPr>
          <p:cNvPr id="19" name="Picture 18"/>
          <p:cNvPicPr>
            <a:picLocks noChangeAspect="1"/>
          </p:cNvPicPr>
          <p:nvPr/>
        </p:nvPicPr>
        <p:blipFill>
          <a:blip r:embed="rId3"/>
          <a:stretch>
            <a:fillRect/>
          </a:stretch>
        </p:blipFill>
        <p:spPr>
          <a:xfrm flipH="1">
            <a:off x="3071885" y="2921909"/>
            <a:ext cx="3342111" cy="1867149"/>
          </a:xfrm>
          <a:prstGeom prst="rect">
            <a:avLst/>
          </a:prstGeom>
        </p:spPr>
      </p:pic>
      <p:sp>
        <p:nvSpPr>
          <p:cNvPr id="4" name="Rectangle 3"/>
          <p:cNvSpPr/>
          <p:nvPr/>
        </p:nvSpPr>
        <p:spPr>
          <a:xfrm>
            <a:off x="122366" y="130323"/>
            <a:ext cx="962122" cy="461665"/>
          </a:xfrm>
          <a:prstGeom prst="rect">
            <a:avLst/>
          </a:prstGeom>
          <a:noFill/>
        </p:spPr>
        <p:txBody>
          <a:bodyPr wrap="none" lIns="91440" tIns="45720" rIns="91440" bIns="45720">
            <a:spAutoFit/>
          </a:bodyPr>
          <a:lstStyle/>
          <a:p>
            <a:pPr algn="ctr"/>
            <a:r>
              <a:rPr lang="en-US" sz="24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a:t>
            </a:r>
            <a:r>
              <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3:</a:t>
            </a:r>
          </a:p>
        </p:txBody>
      </p:sp>
      <p:sp>
        <p:nvSpPr>
          <p:cNvPr id="5" name="Rectangle 4"/>
          <p:cNvSpPr/>
          <p:nvPr/>
        </p:nvSpPr>
        <p:spPr>
          <a:xfrm>
            <a:off x="1084487" y="130323"/>
            <a:ext cx="10235680" cy="830997"/>
          </a:xfrm>
          <a:prstGeom prst="rect">
            <a:avLst/>
          </a:prstGeom>
          <a:noFill/>
        </p:spPr>
        <p:txBody>
          <a:bodyPr wrap="square" lIns="91440" tIns="45720" rIns="91440" bIns="45720">
            <a:spAutoFit/>
          </a:bodyPr>
          <a:lstStyle/>
          <a:p>
            <a:pPr algn="ct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Quy</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định</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an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toàn</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trong</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phòng</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thực</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hành</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Giới</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thiệu</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một</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số</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dụng</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cụ</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đo</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Sử</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dụng</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kính</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lúp</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và</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kính</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hiển</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vi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quang</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học</a:t>
            </a:r>
            <a:endPar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
        <p:nvSpPr>
          <p:cNvPr id="6" name="TextBox 5"/>
          <p:cNvSpPr txBox="1"/>
          <p:nvPr/>
        </p:nvSpPr>
        <p:spPr>
          <a:xfrm>
            <a:off x="258195" y="886408"/>
            <a:ext cx="8661872"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IV. </a:t>
            </a:r>
            <a:r>
              <a:rPr lang="en-US" sz="2800" b="1" dirty="0" err="1">
                <a:solidFill>
                  <a:srgbClr val="FF0000"/>
                </a:solidFill>
                <a:latin typeface="Times New Roman" panose="02020603050405020304" pitchFamily="18" charset="0"/>
                <a:cs typeface="Times New Roman" panose="02020603050405020304" pitchFamily="18" charset="0"/>
              </a:rPr>
              <a:t>Kính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lúp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kính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hiển</a:t>
            </a:r>
            <a:r>
              <a:rPr lang="en-US" sz="2800" b="1" dirty="0">
                <a:solidFill>
                  <a:srgbClr val="FF0000"/>
                </a:solidFill>
                <a:latin typeface="Times New Roman" panose="02020603050405020304" pitchFamily="18" charset="0"/>
                <a:cs typeface="Times New Roman" panose="02020603050405020304" pitchFamily="18" charset="0"/>
              </a:rPr>
              <a:t> vi </a:t>
            </a:r>
            <a:r>
              <a:rPr lang="en-US" sz="2800" b="1" dirty="0" err="1">
                <a:solidFill>
                  <a:srgbClr val="FF0000"/>
                </a:solidFill>
                <a:latin typeface="Times New Roman" panose="02020603050405020304" pitchFamily="18" charset="0"/>
                <a:cs typeface="Times New Roman" panose="02020603050405020304" pitchFamily="18" charset="0"/>
              </a:rPr>
              <a:t>quang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học</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026" name="Picture 2" descr="Kính lúp loại tốt, kích cỡ 75mm (7.5cm) tay cầm bằng kim loạ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714" y="2371938"/>
            <a:ext cx="2834513" cy="2834514"/>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1197491" y="4270624"/>
            <a:ext cx="1499616" cy="198424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2697107" y="3789197"/>
            <a:ext cx="2020824" cy="247482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197491" y="2652136"/>
            <a:ext cx="1591056" cy="83210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419484" y="2371940"/>
            <a:ext cx="612521" cy="70862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032005" y="2371940"/>
            <a:ext cx="1097407" cy="91046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57017" y="2266276"/>
            <a:ext cx="1490281" cy="461665"/>
          </a:xfrm>
          <a:prstGeom prst="rect">
            <a:avLst/>
          </a:prstGeom>
          <a:noFill/>
        </p:spPr>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Mặt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kính</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44" name="TextBox 43"/>
          <p:cNvSpPr txBox="1"/>
          <p:nvPr/>
        </p:nvSpPr>
        <p:spPr>
          <a:xfrm>
            <a:off x="1197492" y="6254874"/>
            <a:ext cx="2825305" cy="461665"/>
          </a:xfrm>
          <a:prstGeom prst="rect">
            <a:avLst/>
          </a:prstGeom>
          <a:noFill/>
        </p:spPr>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Tay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cầm</a:t>
            </a:r>
            <a:r>
              <a:rPr lang="en-US" sz="2400" b="1" dirty="0">
                <a:solidFill>
                  <a:srgbClr val="FF0000"/>
                </a:solidFill>
                <a:latin typeface="Times New Roman" panose="02020603050405020304" pitchFamily="18" charset="0"/>
                <a:cs typeface="Times New Roman" panose="02020603050405020304" pitchFamily="18" charset="0"/>
              </a:rPr>
              <a:t> hay </a:t>
            </a:r>
            <a:r>
              <a:rPr lang="en-US" sz="2400" b="1" dirty="0" err="1">
                <a:solidFill>
                  <a:srgbClr val="FF0000"/>
                </a:solidFill>
                <a:latin typeface="Times New Roman" panose="02020603050405020304" pitchFamily="18" charset="0"/>
                <a:cs typeface="Times New Roman" panose="02020603050405020304" pitchFamily="18" charset="0"/>
              </a:rPr>
              <a:t>giá</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đỡ</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45" name="TextBox 44"/>
          <p:cNvSpPr txBox="1"/>
          <p:nvPr/>
        </p:nvSpPr>
        <p:spPr>
          <a:xfrm>
            <a:off x="3033038" y="1934884"/>
            <a:ext cx="2071212" cy="461665"/>
          </a:xfrm>
          <a:prstGeom prst="rect">
            <a:avLst/>
          </a:prstGeom>
          <a:noFill/>
        </p:spPr>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Khung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kính</a:t>
            </a:r>
            <a:endParaRPr lang="en-US" sz="24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18" name="Table 17"/>
          <p:cNvGraphicFramePr>
            <a:graphicFrameLocks noGrp="1"/>
          </p:cNvGraphicFramePr>
          <p:nvPr>
            <p:extLst/>
          </p:nvPr>
        </p:nvGraphicFramePr>
        <p:xfrm>
          <a:off x="6592323" y="3314407"/>
          <a:ext cx="5267072" cy="2519754"/>
        </p:xfrm>
        <a:graphic>
          <a:graphicData uri="http://schemas.openxmlformats.org/drawingml/2006/table">
            <a:tbl>
              <a:tblPr firstRow="1" bandRow="1">
                <a:tableStyleId>{5C22544A-7EE6-4342-B048-85BDC9FD1C3A}</a:tableStyleId>
              </a:tblPr>
              <a:tblGrid>
                <a:gridCol w="1435737">
                  <a:extLst>
                    <a:ext uri="{9D8B030D-6E8A-4147-A177-3AD203B41FA5}">
                      <a16:colId xmlns:a16="http://schemas.microsoft.com/office/drawing/2014/main" xmlns="" val="3029264103"/>
                    </a:ext>
                  </a:extLst>
                </a:gridCol>
                <a:gridCol w="3831335">
                  <a:extLst>
                    <a:ext uri="{9D8B030D-6E8A-4147-A177-3AD203B41FA5}">
                      <a16:colId xmlns:a16="http://schemas.microsoft.com/office/drawing/2014/main" xmlns="" val="415069208"/>
                    </a:ext>
                  </a:extLst>
                </a:gridCol>
              </a:tblGrid>
              <a:tr h="606238">
                <a:tc>
                  <a:txBody>
                    <a:bodyPr/>
                    <a:lstStyle/>
                    <a:p>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err="1">
                          <a:latin typeface="Times New Roman" panose="02020603050405020304" pitchFamily="18" charset="0"/>
                          <a:cs typeface="Times New Roman" panose="02020603050405020304" pitchFamily="18" charset="0"/>
                        </a:rPr>
                        <a:t>Cách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sử</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dụng</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156796999"/>
                  </a:ext>
                </a:extLst>
              </a:tr>
              <a:tr h="606238">
                <a:tc>
                  <a:txBody>
                    <a:bodyPr/>
                    <a:lstStyle/>
                    <a:p>
                      <a:r>
                        <a:rPr lang="en-US" sz="2000" dirty="0" err="1">
                          <a:latin typeface="Times New Roman" panose="02020603050405020304" pitchFamily="18" charset="0"/>
                          <a:cs typeface="Times New Roman" panose="02020603050405020304" pitchFamily="18" charset="0"/>
                        </a:rPr>
                        <a:t>Tay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cầm</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a:latin typeface="Times New Roman" panose="02020603050405020304" pitchFamily="18" charset="0"/>
                          <a:cs typeface="Times New Roman" panose="02020603050405020304" pitchFamily="18" charset="0"/>
                        </a:rPr>
                        <a:t>Điều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chỉnh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khoảng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cách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giữa</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kính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và</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vật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cần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quan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sát</a:t>
                      </a:r>
                      <a:r>
                        <a:rPr lang="en-US" sz="2000" baseline="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650729583"/>
                  </a:ext>
                </a:extLst>
              </a:tr>
              <a:tr h="606238">
                <a:tc>
                  <a:txBody>
                    <a:bodyPr/>
                    <a:lstStyle/>
                    <a:p>
                      <a:r>
                        <a:rPr lang="en-US" sz="2000" dirty="0" err="1">
                          <a:latin typeface="Times New Roman" panose="02020603050405020304" pitchFamily="18" charset="0"/>
                          <a:cs typeface="Times New Roman" panose="02020603050405020304" pitchFamily="18" charset="0"/>
                        </a:rPr>
                        <a:t>Khung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kính</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a:latin typeface="Times New Roman" panose="02020603050405020304" pitchFamily="18" charset="0"/>
                          <a:cs typeface="Times New Roman" panose="02020603050405020304" pitchFamily="18" charset="0"/>
                        </a:rPr>
                        <a:t>Cố</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định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mặt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kính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vào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tay</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cầm</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290381152"/>
                  </a:ext>
                </a:extLst>
              </a:tr>
              <a:tr h="606238">
                <a:tc>
                  <a:txBody>
                    <a:bodyPr/>
                    <a:lstStyle/>
                    <a:p>
                      <a:r>
                        <a:rPr lang="en-US" sz="2000" dirty="0" err="1">
                          <a:latin typeface="Times New Roman" panose="02020603050405020304" pitchFamily="18" charset="0"/>
                          <a:cs typeface="Times New Roman" panose="02020603050405020304" pitchFamily="18" charset="0"/>
                        </a:rPr>
                        <a:t>Mặt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kính</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a:latin typeface="Times New Roman" panose="02020603050405020304" pitchFamily="18" charset="0"/>
                          <a:cs typeface="Times New Roman" panose="02020603050405020304" pitchFamily="18" charset="0"/>
                        </a:rPr>
                        <a:t>Phóng</a:t>
                      </a:r>
                      <a:r>
                        <a:rPr lang="en-US" sz="2000" baseline="0" dirty="0">
                          <a:latin typeface="Times New Roman" panose="02020603050405020304" pitchFamily="18" charset="0"/>
                          <a:cs typeface="Times New Roman" panose="02020603050405020304" pitchFamily="18" charset="0"/>
                        </a:rPr>
                        <a:t> to </a:t>
                      </a:r>
                      <a:r>
                        <a:rPr lang="en-US" sz="2000" baseline="0" dirty="0" err="1">
                          <a:latin typeface="Times New Roman" panose="02020603050405020304" pitchFamily="18" charset="0"/>
                          <a:cs typeface="Times New Roman" panose="02020603050405020304" pitchFamily="18" charset="0"/>
                        </a:rPr>
                        <a:t>ảnh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của</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vật</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570295993"/>
                  </a:ext>
                </a:extLst>
              </a:tr>
            </a:tbl>
          </a:graphicData>
        </a:graphic>
      </p:graphicFrame>
      <p:sp>
        <p:nvSpPr>
          <p:cNvPr id="46" name="TextBox 45"/>
          <p:cNvSpPr txBox="1"/>
          <p:nvPr/>
        </p:nvSpPr>
        <p:spPr>
          <a:xfrm>
            <a:off x="772702" y="1401815"/>
            <a:ext cx="5710519"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lúp</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160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down)">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par>
                                <p:cTn id="39" presetID="10"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heel(1)">
                                      <p:cBhvr>
                                        <p:cTn id="46" dur="20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wheel(1)">
                                      <p:cBhvr>
                                        <p:cTn id="51" dur="2000"/>
                                        <p:tgtEl>
                                          <p:spTgt spid="45"/>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wheel(1)">
                                      <p:cBhvr>
                                        <p:cTn id="56" dur="2000"/>
                                        <p:tgtEl>
                                          <p:spTgt spid="44"/>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nodeType="click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wheel(1)">
                                      <p:cBhvr>
                                        <p:cTn id="61" dur="2000"/>
                                        <p:tgtEl>
                                          <p:spTgt spid="3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36"/>
                                        </p:tgtEl>
                                      </p:cBhvr>
                                    </p:animEffect>
                                    <p:set>
                                      <p:cBhvr>
                                        <p:cTn id="66" dur="1" fill="hold">
                                          <p:stCondLst>
                                            <p:cond delay="499"/>
                                          </p:stCondLst>
                                        </p:cTn>
                                        <p:tgtEl>
                                          <p:spTgt spid="3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wheel(1)">
                                      <p:cBhvr>
                                        <p:cTn id="71"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44" grpId="0"/>
      <p:bldP spid="45" grpId="0"/>
      <p:bldP spid="4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2366" y="130323"/>
            <a:ext cx="962122" cy="461665"/>
          </a:xfrm>
          <a:prstGeom prst="rect">
            <a:avLst/>
          </a:prstGeom>
          <a:noFill/>
        </p:spPr>
        <p:txBody>
          <a:bodyPr wrap="none" lIns="91440" tIns="45720" rIns="91440" bIns="45720">
            <a:spAutoFit/>
          </a:bodyPr>
          <a:lstStyle/>
          <a:p>
            <a:pPr algn="ctr"/>
            <a:r>
              <a:rPr lang="en-US" sz="24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a:t>
            </a:r>
            <a:r>
              <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3:</a:t>
            </a:r>
          </a:p>
        </p:txBody>
      </p:sp>
      <p:sp>
        <p:nvSpPr>
          <p:cNvPr id="5" name="Rectangle 4"/>
          <p:cNvSpPr/>
          <p:nvPr/>
        </p:nvSpPr>
        <p:spPr>
          <a:xfrm>
            <a:off x="1084487" y="130323"/>
            <a:ext cx="10235680" cy="830997"/>
          </a:xfrm>
          <a:prstGeom prst="rect">
            <a:avLst/>
          </a:prstGeom>
          <a:noFill/>
        </p:spPr>
        <p:txBody>
          <a:bodyPr wrap="square" lIns="91440" tIns="45720" rIns="91440" bIns="45720">
            <a:spAutoFit/>
          </a:bodyPr>
          <a:lstStyle/>
          <a:p>
            <a:pPr algn="ct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Quy</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định</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an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toàn</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trong</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phòng</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thực</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hành</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Giới</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thiệu</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một</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số</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dụng</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cụ</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đo</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Sử</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dụng</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kính</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lúp</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và</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kính</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hiển</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vi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quang</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học</a:t>
            </a:r>
            <a:endPar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
        <p:nvSpPr>
          <p:cNvPr id="6" name="TextBox 5"/>
          <p:cNvSpPr txBox="1"/>
          <p:nvPr/>
        </p:nvSpPr>
        <p:spPr>
          <a:xfrm>
            <a:off x="267524" y="903409"/>
            <a:ext cx="8661872"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IV. </a:t>
            </a:r>
            <a:r>
              <a:rPr lang="en-US" sz="2800" b="1" dirty="0" err="1">
                <a:solidFill>
                  <a:srgbClr val="FF0000"/>
                </a:solidFill>
                <a:latin typeface="Times New Roman" panose="02020603050405020304" pitchFamily="18" charset="0"/>
                <a:cs typeface="Times New Roman" panose="02020603050405020304" pitchFamily="18" charset="0"/>
              </a:rPr>
              <a:t>Kính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lúp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kính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hiển</a:t>
            </a:r>
            <a:r>
              <a:rPr lang="en-US" sz="2800" b="1" dirty="0">
                <a:solidFill>
                  <a:srgbClr val="FF0000"/>
                </a:solidFill>
                <a:latin typeface="Times New Roman" panose="02020603050405020304" pitchFamily="18" charset="0"/>
                <a:cs typeface="Times New Roman" panose="02020603050405020304" pitchFamily="18" charset="0"/>
              </a:rPr>
              <a:t> vi </a:t>
            </a:r>
            <a:r>
              <a:rPr lang="en-US" sz="2800" b="1" dirty="0" err="1">
                <a:solidFill>
                  <a:srgbClr val="FF0000"/>
                </a:solidFill>
                <a:latin typeface="Times New Roman" panose="02020603050405020304" pitchFamily="18" charset="0"/>
                <a:cs typeface="Times New Roman" panose="02020603050405020304" pitchFamily="18" charset="0"/>
              </a:rPr>
              <a:t>quang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học</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8" name="Rectangle 5"/>
          <p:cNvSpPr>
            <a:spLocks noChangeArrowheads="1"/>
          </p:cNvSpPr>
          <p:nvPr/>
        </p:nvSpPr>
        <p:spPr bwMode="auto">
          <a:xfrm>
            <a:off x="685801" y="3150071"/>
            <a:ext cx="1040663" cy="52322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sz="2800">
              <a:latin typeface="Times New Roman" panose="02020603050405020304" pitchFamily="18" charset="0"/>
              <a:cs typeface="Times New Roman" panose="02020603050405020304" pitchFamily="18" charset="0"/>
            </a:endParaRPr>
          </a:p>
        </p:txBody>
      </p:sp>
      <p:sp>
        <p:nvSpPr>
          <p:cNvPr id="10" name="Rectangle 6"/>
          <p:cNvSpPr>
            <a:spLocks noChangeArrowheads="1"/>
          </p:cNvSpPr>
          <p:nvPr/>
        </p:nvSpPr>
        <p:spPr bwMode="auto">
          <a:xfrm>
            <a:off x="1084488" y="2118873"/>
            <a:ext cx="10287005" cy="3046988"/>
          </a:xfrm>
          <a:prstGeom prst="rect">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180975"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Kính</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lúp</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nhỏ</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mắt</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khó</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kumimoji="0" lang="en-US" altLang="en-US" sz="3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kumimoji="0" lang="en-US" altLang="en-US" sz="3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kính</a:t>
            </a:r>
            <a:r>
              <a:rPr kumimoji="0" lang="en-US" altLang="en-US" sz="3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lúp</a:t>
            </a:r>
            <a:r>
              <a:rPr kumimoji="0" lang="en-US" altLang="en-US" sz="3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gồm</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3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kính</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khung</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kính</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tay</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cầm</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đỡ</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3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Cách</a:t>
            </a:r>
            <a:r>
              <a:rPr kumimoji="0" lang="en-US" altLang="en-US" sz="3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sử</a:t>
            </a:r>
            <a:r>
              <a:rPr kumimoji="0" lang="en-US" altLang="en-US" sz="3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dụng</a:t>
            </a:r>
            <a:r>
              <a:rPr kumimoji="0" lang="en-US" altLang="en-US" sz="3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Cầm</a:t>
            </a:r>
            <a:r>
              <a:rPr kumimoji="0" lang="en-US" altLang="en-US" sz="3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kính</a:t>
            </a:r>
            <a:r>
              <a:rPr kumimoji="0" lang="en-US" altLang="en-US" sz="3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lúp</a:t>
            </a:r>
            <a:r>
              <a:rPr kumimoji="0" lang="en-US" altLang="en-US" sz="3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để</a:t>
            </a:r>
            <a:r>
              <a:rPr kumimoji="0" lang="en-US" altLang="en-US" sz="3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kumimoji="0" lang="en-US" altLang="en-US" sz="3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chỉnh</a:t>
            </a:r>
            <a:r>
              <a:rPr kumimoji="0" lang="en-US" altLang="en-US" sz="3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kumimoji="0" lang="en-US" altLang="en-US" sz="3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cách</a:t>
            </a:r>
            <a:r>
              <a:rPr kumimoji="0" lang="en-US" altLang="en-US" sz="3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giữa</a:t>
            </a:r>
            <a:r>
              <a:rPr kumimoji="0" lang="en-US" altLang="en-US" sz="3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kính</a:t>
            </a:r>
            <a:r>
              <a:rPr kumimoji="0" lang="en-US" altLang="en-US" sz="3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với</a:t>
            </a:r>
            <a:r>
              <a:rPr kumimoji="0" lang="en-US" altLang="en-US" sz="3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vật</a:t>
            </a:r>
            <a:r>
              <a:rPr kumimoji="0" lang="en-US" altLang="en-US" sz="3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cần</a:t>
            </a:r>
            <a:r>
              <a:rPr kumimoji="0" lang="en-US" altLang="en-US" sz="3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quan</a:t>
            </a:r>
            <a:r>
              <a:rPr kumimoji="0" lang="en-US" altLang="en-US" sz="3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sát</a:t>
            </a:r>
            <a:r>
              <a:rPr kumimoji="0" lang="en-US" altLang="en-US" sz="3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cho</a:t>
            </a:r>
            <a:r>
              <a:rPr kumimoji="0" lang="en-US" altLang="en-US" sz="3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tới</a:t>
            </a:r>
            <a:r>
              <a:rPr kumimoji="0" lang="en-US" altLang="en-US" sz="3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khi</a:t>
            </a:r>
            <a:r>
              <a:rPr kumimoji="0" lang="en-US" altLang="en-US" sz="3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quan</a:t>
            </a:r>
            <a:r>
              <a:rPr kumimoji="0" lang="en-US" altLang="en-US" sz="3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sát</a:t>
            </a:r>
            <a:r>
              <a:rPr kumimoji="0" lang="en-US" altLang="en-US" sz="3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rõ</a:t>
            </a:r>
            <a:r>
              <a:rPr kumimoji="0" lang="en-US" altLang="en-US" sz="3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vật</a:t>
            </a:r>
            <a:r>
              <a:rPr kumimoji="0" lang="en-US" altLang="en-US" sz="3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p:txBody>
      </p:sp>
      <p:sp>
        <p:nvSpPr>
          <p:cNvPr id="23" name="TextBox 22"/>
          <p:cNvSpPr txBox="1"/>
          <p:nvPr/>
        </p:nvSpPr>
        <p:spPr>
          <a:xfrm>
            <a:off x="795831" y="1461091"/>
            <a:ext cx="5710519"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lúp</a:t>
            </a:r>
            <a:endParaRPr lang="en-US" sz="2800" dirty="0">
              <a:latin typeface="Times New Roman" panose="02020603050405020304" pitchFamily="18" charset="0"/>
              <a:cs typeface="Times New Roman" panose="02020603050405020304" pitchFamily="18" charset="0"/>
            </a:endParaRPr>
          </a:p>
        </p:txBody>
      </p:sp>
      <p:pic>
        <p:nvPicPr>
          <p:cNvPr id="3076" name="Shape 10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1" y="1999597"/>
            <a:ext cx="648280" cy="701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52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anim calcmode="lin" valueType="num">
                                      <p:cBhvr>
                                        <p:cTn id="8" dur="1000" fill="hold"/>
                                        <p:tgtEl>
                                          <p:spTgt spid="3076"/>
                                        </p:tgtEl>
                                        <p:attrNameLst>
                                          <p:attrName>ppt_x</p:attrName>
                                        </p:attrNameLst>
                                      </p:cBhvr>
                                      <p:tavLst>
                                        <p:tav tm="0">
                                          <p:val>
                                            <p:strVal val="#ppt_x"/>
                                          </p:val>
                                        </p:tav>
                                        <p:tav tm="100000">
                                          <p:val>
                                            <p:strVal val="#ppt_x"/>
                                          </p:val>
                                        </p:tav>
                                      </p:tavLst>
                                    </p:anim>
                                    <p:anim calcmode="lin" valueType="num">
                                      <p:cBhvr>
                                        <p:cTn id="9" dur="1000" fill="hold"/>
                                        <p:tgtEl>
                                          <p:spTgt spid="307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457199" y="457201"/>
            <a:ext cx="5727033" cy="1985211"/>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Quan </a:t>
            </a:r>
            <a:r>
              <a:rPr lang="en-US" sz="3200" b="1" dirty="0" err="1">
                <a:solidFill>
                  <a:schemeClr val="tx1"/>
                </a:solidFill>
                <a:latin typeface="Arial" panose="020B0604020202020204" pitchFamily="34" charset="0"/>
                <a:cs typeface="Arial" panose="020B0604020202020204" pitchFamily="34" charset="0"/>
              </a:rPr>
              <a:t>sát</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ký</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hiệu</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cảnh</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báo</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trong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hình</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bên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và</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cho</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biết</a:t>
            </a:r>
            <a:r>
              <a:rPr lang="en-US" sz="3200" b="1" dirty="0">
                <a:solidFill>
                  <a:schemeClr val="tx1"/>
                </a:solidFill>
                <a:latin typeface="Arial" panose="020B0604020202020204" pitchFamily="34" charset="0"/>
                <a:cs typeface="Arial" panose="020B0604020202020204" pitchFamily="34" charset="0"/>
              </a:rPr>
              <a:t> ý </a:t>
            </a:r>
            <a:r>
              <a:rPr lang="en-US" sz="3200" b="1" dirty="0" err="1">
                <a:solidFill>
                  <a:schemeClr val="tx1"/>
                </a:solidFill>
                <a:latin typeface="Arial" panose="020B0604020202020204" pitchFamily="34" charset="0"/>
                <a:cs typeface="Arial" panose="020B0604020202020204" pitchFamily="34" charset="0"/>
              </a:rPr>
              <a:t>nghĩa</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của</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ký</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hiệu</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đó</a:t>
            </a:r>
            <a:r>
              <a:rPr lang="en-US" sz="3200" b="1" dirty="0">
                <a:solidFill>
                  <a:schemeClr val="tx1"/>
                </a:solidFill>
                <a:latin typeface="Arial" panose="020B0604020202020204" pitchFamily="34" charset="0"/>
                <a:cs typeface="Arial" panose="020B0604020202020204" pitchFamily="34" charset="0"/>
              </a:rPr>
              <a:t>.</a:t>
            </a:r>
          </a:p>
          <a:p>
            <a:pPr algn="ctr"/>
            <a:endParaRPr lang="en-US" sz="3200" b="1" dirty="0">
              <a:solidFill>
                <a:schemeClr val="tx1"/>
              </a:solidFill>
              <a:latin typeface="Arial" panose="020B0604020202020204" pitchFamily="34" charset="0"/>
              <a:cs typeface="Arial" panose="020B0604020202020204" pitchFamily="34" charset="0"/>
            </a:endParaRPr>
          </a:p>
        </p:txBody>
      </p:sp>
      <p:sp>
        <p:nvSpPr>
          <p:cNvPr id="6" name="Rectangle: Rounded Corners 5"/>
          <p:cNvSpPr/>
          <p:nvPr/>
        </p:nvSpPr>
        <p:spPr>
          <a:xfrm>
            <a:off x="686300" y="3076076"/>
            <a:ext cx="5497932" cy="321554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Ý </a:t>
            </a:r>
            <a:r>
              <a:rPr lang="en-US" sz="3200" b="1" dirty="0" err="1">
                <a:solidFill>
                  <a:schemeClr val="tx1"/>
                </a:solidFill>
                <a:latin typeface="Arial" panose="020B0604020202020204" pitchFamily="34" charset="0"/>
                <a:cs typeface="Arial" panose="020B0604020202020204" pitchFamily="34" charset="0"/>
              </a:rPr>
              <a:t>nghĩa</a:t>
            </a:r>
            <a:r>
              <a:rPr lang="en-US" sz="3200" b="1" dirty="0">
                <a:solidFill>
                  <a:schemeClr val="tx1"/>
                </a:solidFill>
                <a:latin typeface="Arial" panose="020B0604020202020204" pitchFamily="34" charset="0"/>
                <a:cs typeface="Arial" panose="020B0604020202020204" pitchFamily="34" charset="0"/>
              </a:rPr>
              <a:t>:</a:t>
            </a:r>
          </a:p>
          <a:p>
            <a:pPr marL="457200" indent="-457200">
              <a:buFontTx/>
              <a:buChar char="-"/>
            </a:pPr>
            <a:r>
              <a:rPr lang="vi-VN" sz="3200" b="1" dirty="0">
                <a:solidFill>
                  <a:schemeClr val="tx1"/>
                </a:solidFill>
                <a:latin typeface="Arial" panose="020B0604020202020204" pitchFamily="34" charset="0"/>
                <a:cs typeface="Arial" panose="020B0604020202020204" pitchFamily="34" charset="0"/>
              </a:rPr>
              <a:t>Chất ăn mòn</a:t>
            </a:r>
            <a:r>
              <a:rPr lang="en-US" sz="3200" b="1" dirty="0">
                <a:solidFill>
                  <a:schemeClr val="tx1"/>
                </a:solidFill>
                <a:latin typeface="Arial" panose="020B0604020202020204" pitchFamily="34" charset="0"/>
                <a:cs typeface="Arial" panose="020B0604020202020204" pitchFamily="34" charset="0"/>
              </a:rPr>
              <a:t>.</a:t>
            </a:r>
          </a:p>
          <a:p>
            <a:pPr marL="457200" indent="-457200">
              <a:buFontTx/>
              <a:buChar char="-"/>
            </a:pPr>
            <a:r>
              <a:rPr lang="vi-VN" sz="3200" b="1" dirty="0">
                <a:solidFill>
                  <a:schemeClr val="tx1"/>
                </a:solidFill>
                <a:latin typeface="Arial" panose="020B0604020202020204" pitchFamily="34" charset="0"/>
                <a:cs typeface="Arial" panose="020B0604020202020204" pitchFamily="34" charset="0"/>
              </a:rPr>
              <a:t>Không để dây ra kim loại, các vật dụng hoặc cơ thể vì có thể gây ăn mòn</a:t>
            </a:r>
            <a:r>
              <a:rPr lang="en-US" sz="3200" b="1" dirty="0">
                <a:solidFill>
                  <a:schemeClr val="tx1"/>
                </a:solidFill>
                <a:latin typeface="Arial" panose="020B0604020202020204" pitchFamily="34" charset="0"/>
                <a:cs typeface="Arial" panose="020B0604020202020204" pitchFamily="34" charset="0"/>
              </a:rPr>
              <a:t>.</a:t>
            </a:r>
          </a:p>
        </p:txBody>
      </p:sp>
      <p:pic>
        <p:nvPicPr>
          <p:cNvPr id="7" name="Picture 6"/>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5882" t="11993" r="10294" b="6875"/>
          <a:stretch/>
        </p:blipFill>
        <p:spPr bwMode="auto">
          <a:xfrm>
            <a:off x="6728707" y="457201"/>
            <a:ext cx="5103901" cy="4682951"/>
          </a:xfrm>
          <a:prstGeom prst="rect">
            <a:avLst/>
          </a:prstGeom>
          <a:ln>
            <a:noFill/>
          </a:ln>
          <a:extLst>
            <a:ext uri="{53640926-AAD7-44D8-BBD7-CCE9431645EC}">
              <a14:shadowObscured xmlns:a14="http://schemas.microsoft.com/office/drawing/2010/main"/>
            </a:ext>
          </a:extLst>
        </p:spPr>
      </p:pic>
      <p:sp>
        <p:nvSpPr>
          <p:cNvPr id="8" name="Sun 7">
            <a:hlinkClick r:id="rId4" action="ppaction://hlinksldjump"/>
          </p:cNvPr>
          <p:cNvSpPr/>
          <p:nvPr/>
        </p:nvSpPr>
        <p:spPr>
          <a:xfrm>
            <a:off x="10473804" y="5691116"/>
            <a:ext cx="1167736" cy="1027215"/>
          </a:xfrm>
          <a:prstGeom prst="sun">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584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8" presetClass="emph" presetSubtype="0" repeatCount="indefinite" fill="hold" grpId="0" nodeType="withEffect">
                                  <p:stCondLst>
                                    <p:cond delay="0"/>
                                  </p:stCondLst>
                                  <p:childTnLst>
                                    <p:animRot by="21600000">
                                      <p:cBhvr>
                                        <p:cTn id="9" dur="5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2366" y="130323"/>
            <a:ext cx="962122" cy="461665"/>
          </a:xfrm>
          <a:prstGeom prst="rect">
            <a:avLst/>
          </a:prstGeom>
          <a:noFill/>
        </p:spPr>
        <p:txBody>
          <a:bodyPr wrap="none" lIns="91440" tIns="45720" rIns="91440" bIns="45720">
            <a:spAutoFit/>
          </a:bodyPr>
          <a:lstStyle/>
          <a:p>
            <a:pPr algn="ctr"/>
            <a:r>
              <a:rPr lang="en-US" sz="24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a:t>
            </a:r>
            <a:r>
              <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3:</a:t>
            </a:r>
          </a:p>
        </p:txBody>
      </p:sp>
      <p:sp>
        <p:nvSpPr>
          <p:cNvPr id="5" name="Rectangle 4"/>
          <p:cNvSpPr/>
          <p:nvPr/>
        </p:nvSpPr>
        <p:spPr>
          <a:xfrm>
            <a:off x="1084487" y="130323"/>
            <a:ext cx="10235680" cy="830997"/>
          </a:xfrm>
          <a:prstGeom prst="rect">
            <a:avLst/>
          </a:prstGeom>
          <a:noFill/>
        </p:spPr>
        <p:txBody>
          <a:bodyPr wrap="square" lIns="91440" tIns="45720" rIns="91440" bIns="45720">
            <a:spAutoFit/>
          </a:bodyPr>
          <a:lstStyle/>
          <a:p>
            <a:pPr algn="ct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Quy</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định</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an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toàn</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trong</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phòng</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thực</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hành</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Giới</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thiệu</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một</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số</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dụng</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cụ</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đo</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Sử</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dụng</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kính</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lúp</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và</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kính</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hiển</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vi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quang</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học</a:t>
            </a:r>
            <a:endPar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
        <p:nvSpPr>
          <p:cNvPr id="6" name="TextBox 5"/>
          <p:cNvSpPr txBox="1"/>
          <p:nvPr/>
        </p:nvSpPr>
        <p:spPr>
          <a:xfrm>
            <a:off x="267524" y="903409"/>
            <a:ext cx="8661872"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IV. </a:t>
            </a:r>
            <a:r>
              <a:rPr lang="en-US" sz="2800" b="1" dirty="0" err="1">
                <a:solidFill>
                  <a:srgbClr val="FF0000"/>
                </a:solidFill>
                <a:latin typeface="Times New Roman" panose="02020603050405020304" pitchFamily="18" charset="0"/>
                <a:cs typeface="Times New Roman" panose="02020603050405020304" pitchFamily="18" charset="0"/>
              </a:rPr>
              <a:t>Kính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lúp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kính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hiển</a:t>
            </a:r>
            <a:r>
              <a:rPr lang="en-US" sz="2800" b="1" dirty="0">
                <a:solidFill>
                  <a:srgbClr val="FF0000"/>
                </a:solidFill>
                <a:latin typeface="Times New Roman" panose="02020603050405020304" pitchFamily="18" charset="0"/>
                <a:cs typeface="Times New Roman" panose="02020603050405020304" pitchFamily="18" charset="0"/>
              </a:rPr>
              <a:t> vi </a:t>
            </a:r>
            <a:r>
              <a:rPr lang="en-US" sz="2800" b="1" dirty="0" err="1">
                <a:solidFill>
                  <a:srgbClr val="FF0000"/>
                </a:solidFill>
                <a:latin typeface="Times New Roman" panose="02020603050405020304" pitchFamily="18" charset="0"/>
                <a:cs typeface="Times New Roman" panose="02020603050405020304" pitchFamily="18" charset="0"/>
              </a:rPr>
              <a:t>quang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học</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8" name="Rectangle 5"/>
          <p:cNvSpPr>
            <a:spLocks noChangeArrowheads="1"/>
          </p:cNvSpPr>
          <p:nvPr/>
        </p:nvSpPr>
        <p:spPr bwMode="auto">
          <a:xfrm>
            <a:off x="685801" y="3150071"/>
            <a:ext cx="1040663" cy="52322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sz="2800">
              <a:latin typeface="Times New Roman" panose="02020603050405020304" pitchFamily="18" charset="0"/>
              <a:cs typeface="Times New Roman" panose="02020603050405020304" pitchFamily="18" charset="0"/>
            </a:endParaRPr>
          </a:p>
        </p:txBody>
      </p:sp>
      <p:sp>
        <p:nvSpPr>
          <p:cNvPr id="23" name="TextBox 22"/>
          <p:cNvSpPr txBox="1"/>
          <p:nvPr/>
        </p:nvSpPr>
        <p:spPr>
          <a:xfrm>
            <a:off x="795829" y="1374466"/>
            <a:ext cx="7689803"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hiển</a:t>
            </a:r>
            <a:r>
              <a:rPr lang="en-US" sz="2800" dirty="0">
                <a:latin typeface="Times New Roman" panose="02020603050405020304" pitchFamily="18" charset="0"/>
                <a:cs typeface="Times New Roman" panose="02020603050405020304" pitchFamily="18" charset="0"/>
              </a:rPr>
              <a:t> vi </a:t>
            </a:r>
            <a:r>
              <a:rPr lang="en-US" sz="2800" dirty="0" err="1">
                <a:latin typeface="Times New Roman" panose="02020603050405020304" pitchFamily="18" charset="0"/>
                <a:cs typeface="Times New Roman" panose="02020603050405020304" pitchFamily="18" charset="0"/>
              </a:rPr>
              <a:t>quang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endParaRPr lang="en-US" sz="2800" dirty="0">
              <a:latin typeface="Times New Roman" panose="02020603050405020304" pitchFamily="18" charset="0"/>
              <a:cs typeface="Times New Roman" panose="02020603050405020304" pitchFamily="18" charset="0"/>
            </a:endParaRPr>
          </a:p>
        </p:txBody>
      </p:sp>
      <p:pic>
        <p:nvPicPr>
          <p:cNvPr id="9" name="Picture 8"/>
          <p:cNvPicPr/>
          <p:nvPr/>
        </p:nvPicPr>
        <p:blipFill>
          <a:blip r:embed="rId2">
            <a:extLst>
              <a:ext uri="{28A0092B-C50C-407E-A947-70E740481C1C}">
                <a14:useLocalDpi xmlns:a14="http://schemas.microsoft.com/office/drawing/2010/main" val="0"/>
              </a:ext>
            </a:extLst>
          </a:blip>
          <a:srcRect/>
          <a:stretch>
            <a:fillRect/>
          </a:stretch>
        </p:blipFill>
        <p:spPr bwMode="auto">
          <a:xfrm>
            <a:off x="795829" y="2018770"/>
            <a:ext cx="5211779" cy="4656350"/>
          </a:xfrm>
          <a:prstGeom prst="rect">
            <a:avLst/>
          </a:prstGeom>
          <a:noFill/>
          <a:ln>
            <a:noFill/>
          </a:ln>
        </p:spPr>
      </p:pic>
      <p:sp>
        <p:nvSpPr>
          <p:cNvPr id="3" name="TextBox 2"/>
          <p:cNvSpPr txBox="1"/>
          <p:nvPr/>
        </p:nvSpPr>
        <p:spPr>
          <a:xfrm>
            <a:off x="6117637" y="1984310"/>
            <a:ext cx="5833571" cy="4832092"/>
          </a:xfrm>
          <a:prstGeom prst="rect">
            <a:avLst/>
          </a:prstGeom>
          <a:noFill/>
          <a:ln>
            <a:solidFill>
              <a:srgbClr val="FF0000"/>
            </a:solidFill>
          </a:ln>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hiển</a:t>
            </a:r>
            <a:r>
              <a:rPr lang="en-US" sz="2800" b="1" dirty="0">
                <a:latin typeface="Times New Roman" panose="02020603050405020304" pitchFamily="18" charset="0"/>
                <a:cs typeface="Times New Roman" panose="02020603050405020304" pitchFamily="18" charset="0"/>
              </a:rPr>
              <a:t> vi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hiển</a:t>
            </a:r>
            <a:r>
              <a:rPr lang="en-US" sz="2800" dirty="0">
                <a:latin typeface="Times New Roman" panose="02020603050405020304" pitchFamily="18" charset="0"/>
                <a:cs typeface="Times New Roman" panose="02020603050405020304" pitchFamily="18" charset="0"/>
              </a:rPr>
              <a:t> vi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40 - 3000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hiển</a:t>
            </a:r>
            <a:r>
              <a:rPr lang="en-US" sz="2800" dirty="0">
                <a:latin typeface="Times New Roman" panose="02020603050405020304" pitchFamily="18" charset="0"/>
                <a:cs typeface="Times New Roman" panose="02020603050405020304" pitchFamily="18" charset="0"/>
              </a:rPr>
              <a:t> vi </a:t>
            </a:r>
            <a:r>
              <a:rPr lang="en-US" sz="2800" dirty="0" err="1">
                <a:latin typeface="Times New Roman" panose="02020603050405020304" pitchFamily="18" charset="0"/>
                <a:cs typeface="Times New Roman" panose="02020603050405020304" pitchFamily="18" charset="0"/>
              </a:rPr>
              <a:t>quang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gồm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đỡ</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chỉnh</a:t>
            </a:r>
            <a:endParaRPr lang="en-US" sz="2800" dirty="0">
              <a:latin typeface="Times New Roman" panose="02020603050405020304" pitchFamily="18" charset="0"/>
              <a:cs typeface="Times New Roman" panose="02020603050405020304" pitchFamily="18" charset="0"/>
            </a:endParaRPr>
          </a:p>
        </p:txBody>
      </p:sp>
      <p:pic>
        <p:nvPicPr>
          <p:cNvPr id="13" name="Shape 10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3111" y="1897686"/>
            <a:ext cx="609216" cy="672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9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2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 calcmode="lin" valueType="num">
                                      <p:cBhvr additive="base">
                                        <p:cTn id="2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 calcmode="lin" valueType="num">
                                      <p:cBhvr additive="base">
                                        <p:cTn id="3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 calcmode="lin" valueType="num">
                                      <p:cBhvr additive="base">
                                        <p:cTn id="4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3">
                                            <p:txEl>
                                              <p:pRg st="4" end="4"/>
                                            </p:txEl>
                                          </p:spTgt>
                                        </p:tgtEl>
                                        <p:attrNameLst>
                                          <p:attrName>style.visibility</p:attrName>
                                        </p:attrNameLst>
                                      </p:cBhvr>
                                      <p:to>
                                        <p:strVal val="visible"/>
                                      </p:to>
                                    </p:set>
                                    <p:anim calcmode="lin" valueType="num">
                                      <p:cBhvr additive="base">
                                        <p:cTn id="4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3">
                                            <p:txEl>
                                              <p:pRg st="5" end="5"/>
                                            </p:txEl>
                                          </p:spTgt>
                                        </p:tgtEl>
                                        <p:attrNameLst>
                                          <p:attrName>style.visibility</p:attrName>
                                        </p:attrNameLst>
                                      </p:cBhvr>
                                      <p:to>
                                        <p:strVal val="visible"/>
                                      </p:to>
                                    </p:set>
                                    <p:anim calcmode="lin" valueType="num">
                                      <p:cBhvr additive="base">
                                        <p:cTn id="5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circle(in)">
                                      <p:cBhvr>
                                        <p:cTn id="5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2366" y="130323"/>
            <a:ext cx="962122" cy="461665"/>
          </a:xfrm>
          <a:prstGeom prst="rect">
            <a:avLst/>
          </a:prstGeom>
          <a:noFill/>
        </p:spPr>
        <p:txBody>
          <a:bodyPr wrap="none" lIns="91440" tIns="45720" rIns="91440" bIns="45720">
            <a:spAutoFit/>
          </a:bodyPr>
          <a:lstStyle/>
          <a:p>
            <a:pPr algn="ctr"/>
            <a:r>
              <a:rPr lang="en-US" sz="24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a:t>
            </a:r>
            <a:r>
              <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3:</a:t>
            </a:r>
          </a:p>
        </p:txBody>
      </p:sp>
      <p:sp>
        <p:nvSpPr>
          <p:cNvPr id="5" name="Rectangle 4"/>
          <p:cNvSpPr/>
          <p:nvPr/>
        </p:nvSpPr>
        <p:spPr>
          <a:xfrm>
            <a:off x="1084487" y="130323"/>
            <a:ext cx="10235680" cy="830997"/>
          </a:xfrm>
          <a:prstGeom prst="rect">
            <a:avLst/>
          </a:prstGeom>
          <a:noFill/>
        </p:spPr>
        <p:txBody>
          <a:bodyPr wrap="square" lIns="91440" tIns="45720" rIns="91440" bIns="45720">
            <a:spAutoFit/>
          </a:bodyPr>
          <a:lstStyle/>
          <a:p>
            <a:pPr algn="ct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Quy</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định</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an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toàn</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trong</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phòng</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thực</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hành</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Giới</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thiệu</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một</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số</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dụng</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cụ</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đo</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Sử</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dụng</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kính</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lúp</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và</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kính</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hiển</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vi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quang</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học</a:t>
            </a:r>
            <a:endPar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
        <p:nvSpPr>
          <p:cNvPr id="6" name="TextBox 5"/>
          <p:cNvSpPr txBox="1"/>
          <p:nvPr/>
        </p:nvSpPr>
        <p:spPr>
          <a:xfrm>
            <a:off x="267524" y="903409"/>
            <a:ext cx="8661872"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IV. </a:t>
            </a:r>
            <a:r>
              <a:rPr lang="en-US" sz="2800" b="1" dirty="0" err="1">
                <a:solidFill>
                  <a:srgbClr val="FF0000"/>
                </a:solidFill>
                <a:latin typeface="Times New Roman" panose="02020603050405020304" pitchFamily="18" charset="0"/>
                <a:cs typeface="Times New Roman" panose="02020603050405020304" pitchFamily="18" charset="0"/>
              </a:rPr>
              <a:t>Kính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lúp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kính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hiển</a:t>
            </a:r>
            <a:r>
              <a:rPr lang="en-US" sz="2800" b="1" dirty="0">
                <a:solidFill>
                  <a:srgbClr val="FF0000"/>
                </a:solidFill>
                <a:latin typeface="Times New Roman" panose="02020603050405020304" pitchFamily="18" charset="0"/>
                <a:cs typeface="Times New Roman" panose="02020603050405020304" pitchFamily="18" charset="0"/>
              </a:rPr>
              <a:t> vi </a:t>
            </a:r>
            <a:r>
              <a:rPr lang="en-US" sz="2800" b="1" dirty="0" err="1">
                <a:solidFill>
                  <a:srgbClr val="FF0000"/>
                </a:solidFill>
                <a:latin typeface="Times New Roman" panose="02020603050405020304" pitchFamily="18" charset="0"/>
                <a:cs typeface="Times New Roman" panose="02020603050405020304" pitchFamily="18" charset="0"/>
              </a:rPr>
              <a:t>quang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học</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8" name="Rectangle 5"/>
          <p:cNvSpPr>
            <a:spLocks noChangeArrowheads="1"/>
          </p:cNvSpPr>
          <p:nvPr/>
        </p:nvSpPr>
        <p:spPr bwMode="auto">
          <a:xfrm>
            <a:off x="685801" y="3150071"/>
            <a:ext cx="1040663" cy="52322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sz="2800">
              <a:latin typeface="Times New Roman" panose="02020603050405020304" pitchFamily="18" charset="0"/>
              <a:cs typeface="Times New Roman" panose="02020603050405020304" pitchFamily="18" charset="0"/>
            </a:endParaRPr>
          </a:p>
        </p:txBody>
      </p:sp>
      <p:sp>
        <p:nvSpPr>
          <p:cNvPr id="23" name="TextBox 22"/>
          <p:cNvSpPr txBox="1"/>
          <p:nvPr/>
        </p:nvSpPr>
        <p:spPr>
          <a:xfrm>
            <a:off x="680329" y="1275948"/>
            <a:ext cx="7689803"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hiển</a:t>
            </a:r>
            <a:r>
              <a:rPr lang="en-US" sz="2800" dirty="0">
                <a:latin typeface="Times New Roman" panose="02020603050405020304" pitchFamily="18" charset="0"/>
                <a:cs typeface="Times New Roman" panose="02020603050405020304" pitchFamily="18" charset="0"/>
              </a:rPr>
              <a:t> vi </a:t>
            </a:r>
            <a:r>
              <a:rPr lang="en-US" sz="2800" dirty="0" err="1">
                <a:latin typeface="Times New Roman" panose="02020603050405020304" pitchFamily="18" charset="0"/>
                <a:cs typeface="Times New Roman" panose="02020603050405020304" pitchFamily="18" charset="0"/>
              </a:rPr>
              <a:t>quang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endParaRPr lang="en-US" sz="2800" dirty="0">
              <a:latin typeface="Times New Roman" panose="02020603050405020304" pitchFamily="18" charset="0"/>
              <a:cs typeface="Times New Roman" panose="02020603050405020304" pitchFamily="18" charset="0"/>
            </a:endParaRPr>
          </a:p>
        </p:txBody>
      </p:sp>
      <p:sp>
        <p:nvSpPr>
          <p:cNvPr id="2" name="Rectangle 1"/>
          <p:cNvSpPr/>
          <p:nvPr/>
        </p:nvSpPr>
        <p:spPr>
          <a:xfrm>
            <a:off x="267524" y="1747467"/>
            <a:ext cx="6560928" cy="5170646"/>
          </a:xfrm>
          <a:prstGeom prst="rect">
            <a:avLst/>
          </a:prstGeom>
          <a:ln>
            <a:solidFill>
              <a:srgbClr val="FF0000"/>
            </a:solidFill>
          </a:ln>
        </p:spPr>
        <p:txBody>
          <a:bodyPr wrap="square">
            <a:spAutoFit/>
          </a:bodyPr>
          <a:lstStyle/>
          <a:p>
            <a:r>
              <a:rPr lang="vi-VN" sz="2200" dirty="0">
                <a:latin typeface="+mj-lt"/>
              </a:rPr>
              <a:t>- Cách sử dụng kính hiển vi quang học:</a:t>
            </a:r>
          </a:p>
          <a:p>
            <a:r>
              <a:rPr lang="vi-VN" sz="2200" dirty="0">
                <a:latin typeface="+mj-lt"/>
              </a:rPr>
              <a:t>Bước 1. Chuẩn bị kính: Đặt kính vừa tầm quan sát, gần nguồn cấp điện. </a:t>
            </a:r>
          </a:p>
          <a:p>
            <a:r>
              <a:rPr lang="vi-VN" sz="2200" dirty="0">
                <a:latin typeface="+mj-lt"/>
              </a:rPr>
              <a:t>Bước 2. Điều chỉnh ánh sáng: Bật công tắc đèn và điều chỉnh độ sáng của đèn phù hợp.</a:t>
            </a:r>
          </a:p>
          <a:p>
            <a:r>
              <a:rPr lang="vi-VN" sz="2200" dirty="0">
                <a:latin typeface="+mj-lt"/>
              </a:rPr>
              <a:t>Bước 3. Quan sát vật mẫu: </a:t>
            </a:r>
          </a:p>
          <a:p>
            <a:r>
              <a:rPr lang="vi-VN" sz="2200" dirty="0">
                <a:latin typeface="+mj-lt"/>
              </a:rPr>
              <a:t>- Đặt tiêu bản lên mâm kính.</a:t>
            </a:r>
          </a:p>
          <a:p>
            <a:r>
              <a:rPr lang="vi-VN" sz="2200" dirty="0">
                <a:latin typeface="+mj-lt"/>
              </a:rPr>
              <a:t>- Điều chỉnh ốc sơ cấp, đưa vật kính đến vị trí gần tiêu bản.</a:t>
            </a:r>
          </a:p>
          <a:p>
            <a:r>
              <a:rPr lang="vi-VN" sz="2200" dirty="0">
                <a:latin typeface="+mj-lt"/>
              </a:rPr>
              <a:t>- Mắt hướng vào thị kính, điều chỉnh ốc sơ cấp nâng vật kính lên cho tới khi quan sát được mẫu vật thì chuyển sang điều chỉnh ốc vi cấp để nhìn rõ các chi tiết bên trong.</a:t>
            </a:r>
          </a:p>
          <a:p>
            <a:r>
              <a:rPr lang="vi-VN" sz="2200" dirty="0">
                <a:latin typeface="+mj-lt"/>
              </a:rPr>
              <a:t>Để thay đổi độ phóng đại kính hiển vi, quay mâm kính để lựa chọn vật kính phù hợp.</a:t>
            </a:r>
          </a:p>
        </p:txBody>
      </p:sp>
      <p:pic>
        <p:nvPicPr>
          <p:cNvPr id="10" name="Picture 9"/>
          <p:cNvPicPr/>
          <p:nvPr/>
        </p:nvPicPr>
        <p:blipFill>
          <a:blip r:embed="rId2">
            <a:extLst>
              <a:ext uri="{28A0092B-C50C-407E-A947-70E740481C1C}">
                <a14:useLocalDpi xmlns:a14="http://schemas.microsoft.com/office/drawing/2010/main" val="0"/>
              </a:ext>
            </a:extLst>
          </a:blip>
          <a:srcRect/>
          <a:stretch>
            <a:fillRect/>
          </a:stretch>
        </p:blipFill>
        <p:spPr bwMode="auto">
          <a:xfrm>
            <a:off x="6683293" y="2018773"/>
            <a:ext cx="2647363" cy="2132605"/>
          </a:xfrm>
          <a:prstGeom prst="rect">
            <a:avLst/>
          </a:prstGeom>
          <a:noFill/>
          <a:ln>
            <a:noFill/>
          </a:ln>
        </p:spPr>
      </p:pic>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9407823" y="2018770"/>
            <a:ext cx="2628725" cy="2132606"/>
          </a:xfrm>
          <a:prstGeom prst="rect">
            <a:avLst/>
          </a:prstGeom>
          <a:noFill/>
          <a:ln>
            <a:noFill/>
          </a:ln>
        </p:spPr>
      </p:pic>
      <p:pic>
        <p:nvPicPr>
          <p:cNvPr id="12" name="Picture 11"/>
          <p:cNvPicPr/>
          <p:nvPr/>
        </p:nvPicPr>
        <p:blipFill rotWithShape="1">
          <a:blip r:embed="rId4">
            <a:extLst>
              <a:ext uri="{28A0092B-C50C-407E-A947-70E740481C1C}">
                <a14:useLocalDpi xmlns:a14="http://schemas.microsoft.com/office/drawing/2010/main" val="0"/>
              </a:ext>
            </a:extLst>
          </a:blip>
          <a:srcRect b="60569"/>
          <a:stretch/>
        </p:blipFill>
        <p:spPr bwMode="auto">
          <a:xfrm>
            <a:off x="6683293" y="4460824"/>
            <a:ext cx="2724531" cy="2020015"/>
          </a:xfrm>
          <a:prstGeom prst="rect">
            <a:avLst/>
          </a:prstGeom>
          <a:noFill/>
          <a:ln>
            <a:noFill/>
          </a:ln>
          <a:extLst>
            <a:ext uri="{53640926-AAD7-44D8-BBD7-CCE9431645EC}">
              <a14:shadowObscured xmlns:a14="http://schemas.microsoft.com/office/drawing/2010/main"/>
            </a:ext>
          </a:extLst>
        </p:spPr>
      </p:pic>
      <p:pic>
        <p:nvPicPr>
          <p:cNvPr id="13" name="Picture 12"/>
          <p:cNvPicPr/>
          <p:nvPr/>
        </p:nvPicPr>
        <p:blipFill rotWithShape="1">
          <a:blip r:embed="rId4">
            <a:extLst>
              <a:ext uri="{28A0092B-C50C-407E-A947-70E740481C1C}">
                <a14:useLocalDpi xmlns:a14="http://schemas.microsoft.com/office/drawing/2010/main" val="0"/>
              </a:ext>
            </a:extLst>
          </a:blip>
          <a:srcRect t="48284" b="11338"/>
          <a:stretch/>
        </p:blipFill>
        <p:spPr bwMode="auto">
          <a:xfrm>
            <a:off x="9407823" y="4460824"/>
            <a:ext cx="2649093" cy="2020015"/>
          </a:xfrm>
          <a:prstGeom prst="rect">
            <a:avLst/>
          </a:prstGeom>
          <a:noFill/>
          <a:ln>
            <a:noFill/>
          </a:ln>
          <a:extLst>
            <a:ext uri="{53640926-AAD7-44D8-BBD7-CCE9431645EC}">
              <a14:shadowObscured xmlns:a14="http://schemas.microsoft.com/office/drawing/2010/main"/>
            </a:ext>
          </a:extLst>
        </p:spPr>
      </p:pic>
      <p:pic>
        <p:nvPicPr>
          <p:cNvPr id="14" name="Shape 10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147" y="1491059"/>
            <a:ext cx="391242" cy="451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58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par>
                                <p:cTn id="8" presetID="21" presetClass="entr" presetSubtype="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par>
                                <p:cTn id="11" presetID="21"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heel(1)">
                                      <p:cBhvr>
                                        <p:cTn id="13" dur="2000"/>
                                        <p:tgtEl>
                                          <p:spTgt spid="12"/>
                                        </p:tgtEl>
                                      </p:cBhvr>
                                    </p:animEffect>
                                  </p:childTnLst>
                                </p:cTn>
                              </p:par>
                              <p:par>
                                <p:cTn id="14" presetID="21" presetClass="entr" presetSubtype="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heel(1)">
                                      <p:cBhvr>
                                        <p:cTn id="16" dur="2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wipe(down)">
                                      <p:cBhvr>
                                        <p:cTn id="21" dur="500"/>
                                        <p:tgtEl>
                                          <p:spTgt spid="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wipe(down)">
                                      <p:cBhvr>
                                        <p:cTn id="26" dur="500"/>
                                        <p:tgtEl>
                                          <p:spTgt spid="2">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Effect transition="in" filter="wipe(down)">
                                      <p:cBhvr>
                                        <p:cTn id="31" dur="500"/>
                                        <p:tgtEl>
                                          <p:spTgt spid="2">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
                                            <p:txEl>
                                              <p:pRg st="3" end="3"/>
                                            </p:txEl>
                                          </p:spTgt>
                                        </p:tgtEl>
                                        <p:attrNameLst>
                                          <p:attrName>style.visibility</p:attrName>
                                        </p:attrNameLst>
                                      </p:cBhvr>
                                      <p:to>
                                        <p:strVal val="visible"/>
                                      </p:to>
                                    </p:set>
                                    <p:animEffect transition="in" filter="wipe(down)">
                                      <p:cBhvr>
                                        <p:cTn id="36" dur="500"/>
                                        <p:tgtEl>
                                          <p:spTgt spid="2">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
                                            <p:txEl>
                                              <p:pRg st="4" end="4"/>
                                            </p:txEl>
                                          </p:spTgt>
                                        </p:tgtEl>
                                        <p:attrNameLst>
                                          <p:attrName>style.visibility</p:attrName>
                                        </p:attrNameLst>
                                      </p:cBhvr>
                                      <p:to>
                                        <p:strVal val="visible"/>
                                      </p:to>
                                    </p:set>
                                    <p:animEffect transition="in" filter="wipe(down)">
                                      <p:cBhvr>
                                        <p:cTn id="41" dur="500"/>
                                        <p:tgtEl>
                                          <p:spTgt spid="2">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
                                            <p:txEl>
                                              <p:pRg st="5" end="5"/>
                                            </p:txEl>
                                          </p:spTgt>
                                        </p:tgtEl>
                                        <p:attrNameLst>
                                          <p:attrName>style.visibility</p:attrName>
                                        </p:attrNameLst>
                                      </p:cBhvr>
                                      <p:to>
                                        <p:strVal val="visible"/>
                                      </p:to>
                                    </p:set>
                                    <p:animEffect transition="in" filter="wipe(down)">
                                      <p:cBhvr>
                                        <p:cTn id="46" dur="500"/>
                                        <p:tgtEl>
                                          <p:spTgt spid="2">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
                                            <p:txEl>
                                              <p:pRg st="6" end="6"/>
                                            </p:txEl>
                                          </p:spTgt>
                                        </p:tgtEl>
                                        <p:attrNameLst>
                                          <p:attrName>style.visibility</p:attrName>
                                        </p:attrNameLst>
                                      </p:cBhvr>
                                      <p:to>
                                        <p:strVal val="visible"/>
                                      </p:to>
                                    </p:set>
                                    <p:animEffect transition="in" filter="wipe(down)">
                                      <p:cBhvr>
                                        <p:cTn id="51" dur="500"/>
                                        <p:tgtEl>
                                          <p:spTgt spid="2">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
                                            <p:txEl>
                                              <p:pRg st="7" end="7"/>
                                            </p:txEl>
                                          </p:spTgt>
                                        </p:tgtEl>
                                        <p:attrNameLst>
                                          <p:attrName>style.visibility</p:attrName>
                                        </p:attrNameLst>
                                      </p:cBhvr>
                                      <p:to>
                                        <p:strVal val="visible"/>
                                      </p:to>
                                    </p:set>
                                    <p:animEffect transition="in" filter="wipe(down)">
                                      <p:cBhvr>
                                        <p:cTn id="56"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9602" y="707054"/>
            <a:ext cx="5376792" cy="4212526"/>
          </a:xfrm>
          <a:prstGeom prst="rect">
            <a:avLst/>
          </a:prstGeom>
        </p:spPr>
      </p:pic>
    </p:spTree>
    <p:extLst>
      <p:ext uri="{BB962C8B-B14F-4D97-AF65-F5344CB8AC3E}">
        <p14:creationId xmlns:p14="http://schemas.microsoft.com/office/powerpoint/2010/main" val="21762463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1419368" y="859808"/>
            <a:ext cx="7519916" cy="3875964"/>
          </a:xfrm>
          <a:prstGeom prst="roundRect">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Arial" panose="020B0604020202020204" pitchFamily="34" charset="0"/>
                <a:cs typeface="Arial" panose="020B0604020202020204" pitchFamily="34" charset="0"/>
              </a:rPr>
              <a:t>Dặn</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dò</a:t>
            </a:r>
            <a:endParaRPr lang="en-US" sz="4000" b="1" dirty="0">
              <a:solidFill>
                <a:srgbClr val="FF0000"/>
              </a:solidFill>
              <a:latin typeface="Arial" panose="020B0604020202020204" pitchFamily="34" charset="0"/>
              <a:cs typeface="Arial" panose="020B0604020202020204" pitchFamily="34" charset="0"/>
            </a:endParaRPr>
          </a:p>
          <a:p>
            <a:pPr algn="ctr"/>
            <a:r>
              <a:rPr lang="en-US" sz="2800" b="1" dirty="0">
                <a:solidFill>
                  <a:schemeClr val="tx1"/>
                </a:solidFill>
                <a:latin typeface="Arial" panose="020B0604020202020204" pitchFamily="34" charset="0"/>
                <a:cs typeface="Arial" panose="020B0604020202020204" pitchFamily="34" charset="0"/>
              </a:rPr>
              <a:t>1/ </a:t>
            </a:r>
            <a:r>
              <a:rPr lang="en-US" sz="2800" b="1" dirty="0" err="1">
                <a:solidFill>
                  <a:schemeClr val="tx1"/>
                </a:solidFill>
                <a:latin typeface="Arial" panose="020B0604020202020204" pitchFamily="34" charset="0"/>
                <a:cs typeface="Arial" panose="020B0604020202020204" pitchFamily="34" charset="0"/>
              </a:rPr>
              <a:t>Chép</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đầy</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đủ</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nội</a:t>
            </a:r>
            <a:r>
              <a:rPr lang="en-US" sz="2800" b="1" dirty="0">
                <a:solidFill>
                  <a:schemeClr val="tx1"/>
                </a:solidFill>
                <a:latin typeface="Arial" panose="020B0604020202020204" pitchFamily="34" charset="0"/>
                <a:cs typeface="Arial" panose="020B0604020202020204" pitchFamily="34" charset="0"/>
              </a:rPr>
              <a:t> dung </a:t>
            </a:r>
            <a:r>
              <a:rPr lang="en-US" sz="2800" b="1" dirty="0" err="1">
                <a:solidFill>
                  <a:schemeClr val="tx1"/>
                </a:solidFill>
                <a:latin typeface="Arial" panose="020B0604020202020204" pitchFamily="34" charset="0"/>
                <a:cs typeface="Arial" panose="020B0604020202020204" pitchFamily="34" charset="0"/>
              </a:rPr>
              <a:t>bài</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học</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vào</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vở</a:t>
            </a:r>
            <a:r>
              <a:rPr lang="en-US" sz="2800" b="1" dirty="0">
                <a:solidFill>
                  <a:schemeClr val="tx1"/>
                </a:solidFill>
                <a:latin typeface="Arial" panose="020B0604020202020204" pitchFamily="34" charset="0"/>
                <a:cs typeface="Arial" panose="020B0604020202020204" pitchFamily="34" charset="0"/>
              </a:rPr>
              <a:t>.</a:t>
            </a:r>
          </a:p>
          <a:p>
            <a:pPr algn="ctr"/>
            <a:r>
              <a:rPr lang="en-US" sz="2800" b="1" dirty="0">
                <a:solidFill>
                  <a:schemeClr val="tx1"/>
                </a:solidFill>
                <a:latin typeface="Arial" panose="020B0604020202020204" pitchFamily="34" charset="0"/>
                <a:cs typeface="Arial" panose="020B0604020202020204" pitchFamily="34" charset="0"/>
              </a:rPr>
              <a:t>2/ </a:t>
            </a:r>
            <a:r>
              <a:rPr lang="en-US" sz="2800" b="1" dirty="0" err="1">
                <a:solidFill>
                  <a:schemeClr val="tx1"/>
                </a:solidFill>
                <a:latin typeface="Arial" panose="020B0604020202020204" pitchFamily="34" charset="0"/>
                <a:cs typeface="Arial" panose="020B0604020202020204" pitchFamily="34" charset="0"/>
              </a:rPr>
              <a:t>Làm</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bài</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tập</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từ</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câu</a:t>
            </a:r>
            <a:r>
              <a:rPr lang="en-US" sz="2800" b="1" dirty="0">
                <a:solidFill>
                  <a:schemeClr val="tx1"/>
                </a:solidFill>
                <a:latin typeface="Arial" panose="020B0604020202020204" pitchFamily="34" charset="0"/>
                <a:cs typeface="Arial" panose="020B0604020202020204" pitchFamily="34" charset="0"/>
              </a:rPr>
              <a:t> 1 </a:t>
            </a:r>
            <a:r>
              <a:rPr lang="en-US" sz="2800" b="1" dirty="0" err="1">
                <a:solidFill>
                  <a:schemeClr val="tx1"/>
                </a:solidFill>
                <a:latin typeface="Arial" panose="020B0604020202020204" pitchFamily="34" charset="0"/>
                <a:cs typeface="Arial" panose="020B0604020202020204" pitchFamily="34" charset="0"/>
              </a:rPr>
              <a:t>đến</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câu</a:t>
            </a:r>
            <a:r>
              <a:rPr lang="en-US" sz="2800" b="1" dirty="0">
                <a:solidFill>
                  <a:schemeClr val="tx1"/>
                </a:solidFill>
                <a:latin typeface="Arial" panose="020B0604020202020204" pitchFamily="34" charset="0"/>
                <a:cs typeface="Arial" panose="020B0604020202020204" pitchFamily="34" charset="0"/>
              </a:rPr>
              <a:t> 6 </a:t>
            </a:r>
            <a:r>
              <a:rPr lang="en-US" sz="2800" b="1" dirty="0" err="1">
                <a:solidFill>
                  <a:schemeClr val="tx1"/>
                </a:solidFill>
                <a:latin typeface="Arial" panose="020B0604020202020204" pitchFamily="34" charset="0"/>
                <a:cs typeface="Arial" panose="020B0604020202020204" pitchFamily="34" charset="0"/>
              </a:rPr>
              <a:t>trong</a:t>
            </a:r>
            <a:r>
              <a:rPr lang="en-US" sz="2800" b="1" dirty="0">
                <a:solidFill>
                  <a:schemeClr val="tx1"/>
                </a:solidFill>
                <a:latin typeface="Arial" panose="020B0604020202020204" pitchFamily="34" charset="0"/>
                <a:cs typeface="Arial" panose="020B0604020202020204" pitchFamily="34" charset="0"/>
              </a:rPr>
              <a:t> SGK </a:t>
            </a:r>
            <a:r>
              <a:rPr lang="en-US" sz="2800" b="1" dirty="0" err="1">
                <a:solidFill>
                  <a:schemeClr val="tx1"/>
                </a:solidFill>
                <a:latin typeface="Arial" panose="020B0604020202020204" pitchFamily="34" charset="0"/>
                <a:cs typeface="Arial" panose="020B0604020202020204" pitchFamily="34" charset="0"/>
              </a:rPr>
              <a:t>cuối</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bài</a:t>
            </a:r>
            <a:r>
              <a:rPr lang="en-US" sz="2800" b="1" dirty="0">
                <a:solidFill>
                  <a:schemeClr val="tx1"/>
                </a:solidFill>
                <a:latin typeface="Arial" panose="020B0604020202020204" pitchFamily="34" charset="0"/>
                <a:cs typeface="Arial" panose="020B0604020202020204" pitchFamily="34" charset="0"/>
              </a:rPr>
              <a:t> 3.</a:t>
            </a:r>
          </a:p>
        </p:txBody>
      </p:sp>
    </p:spTree>
    <p:extLst>
      <p:ext uri="{BB962C8B-B14F-4D97-AF65-F5344CB8AC3E}">
        <p14:creationId xmlns:p14="http://schemas.microsoft.com/office/powerpoint/2010/main" val="17899836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3" descr="Ho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907367" y="4232722"/>
            <a:ext cx="1371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3" descr="Ho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7829" y="3729038"/>
            <a:ext cx="1371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3" descr="Ho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32171" y="4224338"/>
            <a:ext cx="1371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3" descr="Ho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945967" y="819498"/>
            <a:ext cx="1371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3" descr="Ho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632200" y="548680"/>
            <a:ext cx="1371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3" descr="Ho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1371" y="1268760"/>
            <a:ext cx="1371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Ho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27617" y="4833938"/>
            <a:ext cx="1371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3" descr="Ho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419167" y="4186238"/>
            <a:ext cx="1371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3" descr="Ho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936427" y="1412776"/>
            <a:ext cx="1371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hinh dong">
            <a:hlinkClick r:id="" action="ppaction://noaction"/>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22167" y="5326063"/>
            <a:ext cx="4165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hinh dong">
            <a:hlinkClick r:id="" action="ppaction://noaction"/>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6417" y="5326063"/>
            <a:ext cx="4165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anh dong">
            <a:hlinkClick r:id="" action="ppaction://noaction"/>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278967" y="5180013"/>
            <a:ext cx="27432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loud Callout 15"/>
          <p:cNvSpPr/>
          <p:nvPr/>
        </p:nvSpPr>
        <p:spPr>
          <a:xfrm>
            <a:off x="431371" y="1215244"/>
            <a:ext cx="11041227" cy="3149860"/>
          </a:xfrm>
          <a:prstGeom prst="cloud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latin typeface="Arial" panose="020B0604020202020204" pitchFamily="34" charset="0"/>
                <a:cs typeface="Arial" panose="020B0604020202020204" pitchFamily="34" charset="0"/>
              </a:rPr>
              <a:t>CHỦ ĐỀ 1: CÁC PHÉP ĐO</a:t>
            </a:r>
          </a:p>
          <a:p>
            <a:pPr algn="ctr"/>
            <a:r>
              <a:rPr lang="en-US" sz="3200" b="1" dirty="0" smtClean="0">
                <a:solidFill>
                  <a:srgbClr val="FF0000"/>
                </a:solidFill>
                <a:latin typeface="Arial" panose="020B0604020202020204" pitchFamily="34" charset="0"/>
                <a:cs typeface="Arial" panose="020B0604020202020204" pitchFamily="34" charset="0"/>
              </a:rPr>
              <a:t>BÀI 4: ĐO CHIỀU DÀI</a:t>
            </a:r>
            <a:endParaRPr lang="en-US" sz="3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5365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extLst>
              <a:ext uri="{28A0092B-C50C-407E-A947-70E740481C1C}">
                <a14:useLocalDpi xmlns:a14="http://schemas.microsoft.com/office/drawing/2010/main" val="0"/>
              </a:ext>
            </a:extLst>
          </a:blip>
          <a:srcRect l="50000"/>
          <a:stretch/>
        </p:blipFill>
        <p:spPr bwMode="auto">
          <a:xfrm>
            <a:off x="7440150" y="1340768"/>
            <a:ext cx="3997087" cy="3600400"/>
          </a:xfrm>
          <a:prstGeom prst="rect">
            <a:avLst/>
          </a:prstGeom>
          <a:noFill/>
          <a:ln>
            <a:noFill/>
          </a:ln>
        </p:spPr>
      </p:pic>
      <p:sp>
        <p:nvSpPr>
          <p:cNvPr id="5" name="Rectangle 4"/>
          <p:cNvSpPr/>
          <p:nvPr/>
        </p:nvSpPr>
        <p:spPr>
          <a:xfrm>
            <a:off x="719403" y="1196752"/>
            <a:ext cx="6720747" cy="1384995"/>
          </a:xfrm>
          <a:prstGeom prst="rect">
            <a:avLst/>
          </a:prstGeom>
        </p:spPr>
        <p:txBody>
          <a:bodyPr wrap="square">
            <a:spAutoFit/>
          </a:bodyPr>
          <a:lstStyle/>
          <a:p>
            <a:pPr algn="just"/>
            <a:r>
              <a:rPr lang="vi-VN" sz="2800" b="1" dirty="0" smtClean="0"/>
              <a:t>Cảm nhận của em về chiều dài đoạn thẳng AB so với chiều dài đoạn thẳng CD trong</a:t>
            </a:r>
            <a:r>
              <a:rPr lang="en-US" sz="2800" b="1" dirty="0" smtClean="0"/>
              <a:t> bên</a:t>
            </a:r>
            <a:r>
              <a:rPr lang="vi-VN" sz="2800" b="1" dirty="0" smtClean="0"/>
              <a:t> như thế nào?</a:t>
            </a:r>
            <a:endParaRPr lang="en-US" sz="2800" b="1" dirty="0"/>
          </a:p>
        </p:txBody>
      </p:sp>
      <p:sp>
        <p:nvSpPr>
          <p:cNvPr id="6" name="Rectangle 5"/>
          <p:cNvSpPr/>
          <p:nvPr/>
        </p:nvSpPr>
        <p:spPr>
          <a:xfrm>
            <a:off x="759024" y="3501008"/>
            <a:ext cx="6096000" cy="1384995"/>
          </a:xfrm>
          <a:prstGeom prst="rect">
            <a:avLst/>
          </a:prstGeom>
        </p:spPr>
        <p:txBody>
          <a:bodyPr>
            <a:spAutoFit/>
          </a:bodyPr>
          <a:lstStyle/>
          <a:p>
            <a:pPr algn="just"/>
            <a:r>
              <a:rPr lang="vi-VN" sz="2800" b="1" dirty="0"/>
              <a:t>Muốn biết kết quả ước lượng có chính xác không ta phải làm như thế nào?</a:t>
            </a:r>
            <a:endParaRPr lang="en-US" sz="2800"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1905" y="5157193"/>
            <a:ext cx="2747433"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166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Valentine 04 02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16" y="15086"/>
            <a:ext cx="4847863" cy="272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Valentine 04 02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7206" y="4117558"/>
            <a:ext cx="4847861" cy="272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Bảng đơn vị đo độ dài, cách học đơn vị đo độ dài nhanh, đơn giản |  Lafactoria Web"/>
          <p:cNvPicPr>
            <a:picLocks noChangeAspect="1" noChangeArrowheads="1"/>
          </p:cNvPicPr>
          <p:nvPr/>
        </p:nvPicPr>
        <p:blipFill rotWithShape="1">
          <a:blip r:embed="rId4">
            <a:extLst>
              <a:ext uri="{28A0092B-C50C-407E-A947-70E740481C1C}">
                <a14:useLocalDpi xmlns:a14="http://schemas.microsoft.com/office/drawing/2010/main" val="0"/>
              </a:ext>
            </a:extLst>
          </a:blip>
          <a:srcRect t="15275" b="13615"/>
          <a:stretch/>
        </p:blipFill>
        <p:spPr bwMode="auto">
          <a:xfrm>
            <a:off x="1199456" y="1844948"/>
            <a:ext cx="9313035" cy="421424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735627" y="594127"/>
            <a:ext cx="8736971" cy="107721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Hãy kể tên những đơn vị đo chiều dài mà em biết? </a:t>
            </a:r>
            <a:endParaRPr kumimoji="0" lang="en-US" sz="18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99019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7F124D27-2909-4EF4-A79A-B92F23EFC08C}"/>
              </a:ext>
            </a:extLst>
          </p:cNvPr>
          <p:cNvSpPr txBox="1"/>
          <p:nvPr/>
        </p:nvSpPr>
        <p:spPr>
          <a:xfrm>
            <a:off x="3023659" y="764704"/>
            <a:ext cx="5629408" cy="2312941"/>
          </a:xfrm>
          <a:prstGeom prst="rect">
            <a:avLst/>
          </a:prstGeom>
          <a:noFill/>
        </p:spPr>
        <p:txBody>
          <a:bodyPr wrap="square">
            <a:spAutoFit/>
          </a:bodyPr>
          <a:lstStyle/>
          <a:p>
            <a:pPr marL="268936" indent="-268936" algn="just" defTabSz="717164" eaLnBrk="0" fontAlgn="base" hangingPunct="0">
              <a:lnSpc>
                <a:spcPct val="115000"/>
              </a:lnSpc>
              <a:spcBef>
                <a:spcPct val="0"/>
              </a:spcBef>
              <a:spcAft>
                <a:spcPct val="0"/>
              </a:spcAft>
              <a:buFontTx/>
              <a:buAutoNum type="alphaLcPeriod"/>
            </a:pPr>
            <a:r>
              <a:rPr lang="vi-VN" sz="3137" b="1" dirty="0">
                <a:solidFill>
                  <a:srgbClr val="00B0F0"/>
                </a:solidFill>
                <a:latin typeface="Times New Roman" panose="02020603050405020304" pitchFamily="18" charset="0"/>
                <a:ea typeface="Calibri" panose="020F0502020204030204" pitchFamily="34" charset="0"/>
                <a:cs typeface="Arial" panose="020B0604020202020204" pitchFamily="34" charset="0"/>
              </a:rPr>
              <a:t>1,25m = .................dm                                  </a:t>
            </a:r>
          </a:p>
          <a:p>
            <a:pPr algn="just" defTabSz="717164" eaLnBrk="0" fontAlgn="base" hangingPunct="0">
              <a:lnSpc>
                <a:spcPct val="115000"/>
              </a:lnSpc>
              <a:spcBef>
                <a:spcPct val="0"/>
              </a:spcBef>
              <a:spcAft>
                <a:spcPct val="0"/>
              </a:spcAft>
            </a:pPr>
            <a:r>
              <a:rPr lang="vi-VN" sz="3137" b="1" dirty="0">
                <a:solidFill>
                  <a:srgbClr val="00B0F0"/>
                </a:solidFill>
                <a:latin typeface="Times New Roman" panose="02020603050405020304" pitchFamily="18" charset="0"/>
                <a:ea typeface="Calibri" panose="020F0502020204030204" pitchFamily="34" charset="0"/>
                <a:cs typeface="Arial" panose="020B0604020202020204" pitchFamily="34" charset="0"/>
              </a:rPr>
              <a:t>b. 0,1dm = ..............mm</a:t>
            </a:r>
            <a:endParaRPr lang="vi-VN" sz="1882" b="1" dirty="0">
              <a:solidFill>
                <a:srgbClr val="00B0F0"/>
              </a:solidFill>
              <a:latin typeface="Calibri" panose="020F0502020204030204" pitchFamily="34" charset="0"/>
              <a:ea typeface="Calibri" panose="020F0502020204030204" pitchFamily="34" charset="0"/>
              <a:cs typeface="Arial" panose="020B0604020202020204" pitchFamily="34" charset="0"/>
            </a:endParaRPr>
          </a:p>
          <a:p>
            <a:pPr algn="just" defTabSz="717164" eaLnBrk="0" fontAlgn="base" hangingPunct="0">
              <a:lnSpc>
                <a:spcPct val="115000"/>
              </a:lnSpc>
              <a:spcBef>
                <a:spcPct val="0"/>
              </a:spcBef>
              <a:spcAft>
                <a:spcPct val="0"/>
              </a:spcAft>
            </a:pPr>
            <a:r>
              <a:rPr lang="vi-VN" sz="3137" b="1" dirty="0">
                <a:solidFill>
                  <a:srgbClr val="00B0F0"/>
                </a:solidFill>
                <a:latin typeface="Times New Roman" panose="02020603050405020304" pitchFamily="18" charset="0"/>
                <a:ea typeface="Calibri" panose="020F0502020204030204" pitchFamily="34" charset="0"/>
                <a:cs typeface="Arial" panose="020B0604020202020204" pitchFamily="34" charset="0"/>
              </a:rPr>
              <a:t>c. .................mm = 0,1m                                    </a:t>
            </a:r>
          </a:p>
          <a:p>
            <a:pPr algn="just" defTabSz="717164" eaLnBrk="0" fontAlgn="base" hangingPunct="0">
              <a:lnSpc>
                <a:spcPct val="115000"/>
              </a:lnSpc>
              <a:spcBef>
                <a:spcPct val="0"/>
              </a:spcBef>
              <a:spcAft>
                <a:spcPct val="0"/>
              </a:spcAft>
            </a:pPr>
            <a:r>
              <a:rPr lang="vi-VN" sz="3137" b="1" dirty="0">
                <a:solidFill>
                  <a:srgbClr val="00B0F0"/>
                </a:solidFill>
                <a:latin typeface="Times New Roman" panose="02020603050405020304" pitchFamily="18" charset="0"/>
                <a:ea typeface="Calibri" panose="020F0502020204030204" pitchFamily="34" charset="0"/>
                <a:cs typeface="Arial" panose="020B0604020202020204" pitchFamily="34" charset="0"/>
              </a:rPr>
              <a:t>d. ................cm = 0,5dm</a:t>
            </a:r>
            <a:endParaRPr lang="vi-VN" sz="1882" b="1" dirty="0">
              <a:solidFill>
                <a:srgbClr val="00B0F0"/>
              </a:solidFill>
              <a:latin typeface="Calibri" panose="020F0502020204030204" pitchFamily="34" charset="0"/>
              <a:ea typeface="Calibri" panose="020F0502020204030204" pitchFamily="34" charset="0"/>
              <a:cs typeface="Arial" panose="020B0604020202020204"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863" y="3762587"/>
            <a:ext cx="9741000" cy="2627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372853" y="1340768"/>
            <a:ext cx="875275" cy="523220"/>
          </a:xfrm>
          <a:prstGeom prst="rect">
            <a:avLst/>
          </a:prstGeom>
          <a:noFill/>
        </p:spPr>
        <p:txBody>
          <a:bodyPr wrap="square" rtlCol="0">
            <a:spAutoFit/>
          </a:bodyPr>
          <a:lstStyle/>
          <a:p>
            <a:r>
              <a:rPr lang="en-US" sz="2800" b="1" dirty="0" smtClean="0">
                <a:latin typeface="Arial" panose="020B0604020202020204" pitchFamily="34" charset="0"/>
                <a:cs typeface="Arial" panose="020B0604020202020204" pitchFamily="34" charset="0"/>
              </a:rPr>
              <a:t>10</a:t>
            </a:r>
            <a:endParaRPr lang="en-US" sz="2800" b="1" dirty="0">
              <a:latin typeface="Arial" panose="020B0604020202020204" pitchFamily="34" charset="0"/>
              <a:cs typeface="Arial" panose="020B0604020202020204" pitchFamily="34" charset="0"/>
            </a:endParaRPr>
          </a:p>
        </p:txBody>
      </p:sp>
      <p:sp>
        <p:nvSpPr>
          <p:cNvPr id="7" name="TextBox 6"/>
          <p:cNvSpPr txBox="1"/>
          <p:nvPr/>
        </p:nvSpPr>
        <p:spPr>
          <a:xfrm>
            <a:off x="6189035" y="716607"/>
            <a:ext cx="1344149" cy="523220"/>
          </a:xfrm>
          <a:prstGeom prst="rect">
            <a:avLst/>
          </a:prstGeom>
          <a:noFill/>
        </p:spPr>
        <p:txBody>
          <a:bodyPr wrap="square" rtlCol="0">
            <a:spAutoFit/>
          </a:bodyPr>
          <a:lstStyle/>
          <a:p>
            <a:r>
              <a:rPr lang="en-US" sz="2800" b="1" dirty="0" smtClean="0">
                <a:latin typeface="Arial" panose="020B0604020202020204" pitchFamily="34" charset="0"/>
                <a:cs typeface="Arial" panose="020B0604020202020204" pitchFamily="34" charset="0"/>
              </a:rPr>
              <a:t>12,5</a:t>
            </a:r>
            <a:endParaRPr lang="en-US" sz="2800" b="1" dirty="0">
              <a:latin typeface="Arial" panose="020B0604020202020204" pitchFamily="34" charset="0"/>
              <a:cs typeface="Arial" panose="020B0604020202020204" pitchFamily="34" charset="0"/>
            </a:endParaRPr>
          </a:p>
        </p:txBody>
      </p:sp>
      <p:sp>
        <p:nvSpPr>
          <p:cNvPr id="8" name="TextBox 7"/>
          <p:cNvSpPr txBox="1"/>
          <p:nvPr/>
        </p:nvSpPr>
        <p:spPr>
          <a:xfrm>
            <a:off x="5165461" y="2473732"/>
            <a:ext cx="672075" cy="523220"/>
          </a:xfrm>
          <a:prstGeom prst="rect">
            <a:avLst/>
          </a:prstGeom>
          <a:noFill/>
        </p:spPr>
        <p:txBody>
          <a:bodyPr wrap="square" rtlCol="0">
            <a:spAutoFit/>
          </a:bodyPr>
          <a:lstStyle/>
          <a:p>
            <a:r>
              <a:rPr lang="en-US" sz="2800" b="1" dirty="0" smtClean="0">
                <a:latin typeface="Arial" panose="020B0604020202020204" pitchFamily="34" charset="0"/>
                <a:cs typeface="Arial" panose="020B0604020202020204" pitchFamily="34" charset="0"/>
              </a:rPr>
              <a:t>5</a:t>
            </a:r>
            <a:endParaRPr lang="en-US" sz="2800" b="1" dirty="0">
              <a:latin typeface="Arial" panose="020B0604020202020204" pitchFamily="34" charset="0"/>
              <a:cs typeface="Arial" panose="020B0604020202020204" pitchFamily="34" charset="0"/>
            </a:endParaRPr>
          </a:p>
        </p:txBody>
      </p:sp>
      <p:sp>
        <p:nvSpPr>
          <p:cNvPr id="9" name="TextBox 8"/>
          <p:cNvSpPr txBox="1"/>
          <p:nvPr/>
        </p:nvSpPr>
        <p:spPr>
          <a:xfrm>
            <a:off x="4494214" y="1933213"/>
            <a:ext cx="1344149" cy="523220"/>
          </a:xfrm>
          <a:prstGeom prst="rect">
            <a:avLst/>
          </a:prstGeom>
          <a:noFill/>
        </p:spPr>
        <p:txBody>
          <a:bodyPr wrap="square" rtlCol="0">
            <a:spAutoFit/>
          </a:bodyPr>
          <a:lstStyle/>
          <a:p>
            <a:r>
              <a:rPr lang="en-US" sz="2800" b="1" dirty="0" smtClean="0">
                <a:latin typeface="Arial" panose="020B0604020202020204" pitchFamily="34" charset="0"/>
                <a:cs typeface="Arial" panose="020B0604020202020204" pitchFamily="34" charset="0"/>
              </a:rPr>
              <a:t>100</a:t>
            </a:r>
            <a:endParaRPr lang="en-US" sz="2800" b="1" dirty="0">
              <a:latin typeface="Arial" panose="020B0604020202020204" pitchFamily="34" charset="0"/>
              <a:cs typeface="Arial" panose="020B0604020202020204" pitchFamily="34" charset="0"/>
            </a:endParaRPr>
          </a:p>
        </p:txBody>
      </p:sp>
      <p:pic>
        <p:nvPicPr>
          <p:cNvPr id="11" name="Picture 4" descr="Valentine 04 02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16" y="15086"/>
            <a:ext cx="4847863" cy="272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Valentine 04 02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7206" y="4117558"/>
            <a:ext cx="4847861" cy="272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472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11424" y="44625"/>
            <a:ext cx="10503643" cy="954107"/>
          </a:xfrm>
          <a:prstGeom prst="rect">
            <a:avLst/>
          </a:prstGeom>
        </p:spPr>
        <p:txBody>
          <a:bodyPr wrap="square">
            <a:spAutoFit/>
          </a:bodyPr>
          <a:lstStyle/>
          <a:p>
            <a:r>
              <a:rPr lang="en-US" sz="2800" b="1" dirty="0" smtClean="0">
                <a:solidFill>
                  <a:schemeClr val="tx1"/>
                </a:solidFill>
                <a:latin typeface="Arial" panose="020B0604020202020204" pitchFamily="34" charset="0"/>
                <a:cs typeface="Arial" panose="020B0604020202020204" pitchFamily="34" charset="0"/>
              </a:rPr>
              <a:t>Đơn vị đo chiều dài trong hệ thống đo lường chính thức của nước ta là met (metre)</a:t>
            </a:r>
            <a:endParaRPr lang="en-US" sz="2800" b="1" dirty="0">
              <a:solidFill>
                <a:schemeClr val="tx1"/>
              </a:solidFill>
              <a:latin typeface="Arial" panose="020B0604020202020204" pitchFamily="34" charset="0"/>
              <a:cs typeface="Arial" panose="020B0604020202020204" pitchFamily="34" charset="0"/>
            </a:endParaRPr>
          </a:p>
        </p:txBody>
      </p:sp>
      <p:sp>
        <p:nvSpPr>
          <p:cNvPr id="7" name="Rectangle 6"/>
          <p:cNvSpPr/>
          <p:nvPr/>
        </p:nvSpPr>
        <p:spPr>
          <a:xfrm>
            <a:off x="911424" y="980729"/>
            <a:ext cx="10849205" cy="5176802"/>
          </a:xfrm>
          <a:prstGeom prst="rect">
            <a:avLst/>
          </a:prstGeom>
        </p:spPr>
        <p:txBody>
          <a:bodyPr wrap="square">
            <a:spAutoFit/>
          </a:bodyPr>
          <a:lstStyle/>
          <a:p>
            <a:pPr algn="just">
              <a:spcAft>
                <a:spcPts val="0"/>
              </a:spcAft>
            </a:pPr>
            <a:r>
              <a:rPr lang="en-US" sz="2800" b="1" dirty="0" smtClean="0">
                <a:solidFill>
                  <a:srgbClr val="00B0F0"/>
                </a:solidFill>
                <a:effectLst/>
                <a:latin typeface="Arial" panose="020B0604020202020204" pitchFamily="34" charset="0"/>
                <a:ea typeface="Calibri"/>
                <a:cs typeface="Arial" panose="020B0604020202020204" pitchFamily="34" charset="0"/>
              </a:rPr>
              <a:t>Một số đơn vị đo chiều dài khác:</a:t>
            </a:r>
          </a:p>
          <a:p>
            <a:pPr algn="just">
              <a:lnSpc>
                <a:spcPct val="135000"/>
              </a:lnSpc>
              <a:spcAft>
                <a:spcPts val="0"/>
              </a:spcAft>
            </a:pPr>
            <a:r>
              <a:rPr lang="en-US" sz="2800" b="1" dirty="0" smtClean="0">
                <a:effectLst/>
                <a:latin typeface="Arial" panose="020B0604020202020204" pitchFamily="34" charset="0"/>
                <a:ea typeface="Times New Roman"/>
                <a:cs typeface="Arial" panose="020B0604020202020204" pitchFamily="34" charset="0"/>
              </a:rPr>
              <a:t>1 inch (in) = 0,0254 m</a:t>
            </a:r>
          </a:p>
          <a:p>
            <a:pPr algn="just">
              <a:lnSpc>
                <a:spcPct val="135000"/>
              </a:lnSpc>
              <a:spcAft>
                <a:spcPts val="0"/>
              </a:spcAft>
            </a:pPr>
            <a:r>
              <a:rPr lang="en-US" sz="2800" b="1" dirty="0" smtClean="0">
                <a:effectLst/>
                <a:latin typeface="Arial" panose="020B0604020202020204" pitchFamily="34" charset="0"/>
                <a:ea typeface="Times New Roman"/>
                <a:cs typeface="Arial" panose="020B0604020202020204" pitchFamily="34" charset="0"/>
              </a:rPr>
              <a:t>1 foot (ft) = 0,3048 m</a:t>
            </a:r>
          </a:p>
          <a:p>
            <a:pPr>
              <a:lnSpc>
                <a:spcPct val="135000"/>
              </a:lnSpc>
              <a:spcAft>
                <a:spcPts val="0"/>
              </a:spcAft>
              <a:tabLst>
                <a:tab pos="190500" algn="l"/>
              </a:tabLst>
            </a:pPr>
            <a:r>
              <a:rPr lang="en-US" sz="2800" b="1" dirty="0" smtClean="0">
                <a:effectLst/>
                <a:latin typeface="Arial" panose="020B0604020202020204" pitchFamily="34" charset="0"/>
                <a:ea typeface="Times New Roman"/>
                <a:cs typeface="Arial" panose="020B0604020202020204" pitchFamily="34" charset="0"/>
              </a:rPr>
              <a:t>- Đơn vị thiên văn (AU) 1 AU = 150 triệu km. </a:t>
            </a:r>
          </a:p>
          <a:p>
            <a:pPr algn="just">
              <a:lnSpc>
                <a:spcPct val="135000"/>
              </a:lnSpc>
              <a:spcAft>
                <a:spcPts val="0"/>
              </a:spcAft>
              <a:tabLst>
                <a:tab pos="190500" algn="l"/>
              </a:tabLst>
            </a:pPr>
            <a:r>
              <a:rPr lang="en-US" sz="2800" b="1" dirty="0" smtClean="0">
                <a:effectLst/>
                <a:latin typeface="Arial" panose="020B0604020202020204" pitchFamily="34" charset="0"/>
                <a:ea typeface="Times New Roman"/>
                <a:cs typeface="Arial" panose="020B0604020202020204" pitchFamily="34" charset="0"/>
              </a:rPr>
              <a:t>- Năm ánh sáng (ly):     1 ly = 946 073 triệu tỉ m. </a:t>
            </a:r>
          </a:p>
          <a:p>
            <a:pPr algn="just">
              <a:lnSpc>
                <a:spcPct val="135000"/>
              </a:lnSpc>
              <a:spcAft>
                <a:spcPts val="0"/>
              </a:spcAft>
              <a:tabLst>
                <a:tab pos="200025" algn="l"/>
              </a:tabLst>
            </a:pPr>
            <a:r>
              <a:rPr lang="en-US" sz="2800" b="1" dirty="0" smtClean="0">
                <a:effectLst/>
                <a:latin typeface="Arial" panose="020B0604020202020204" pitchFamily="34" charset="0"/>
                <a:ea typeface="Times New Roman"/>
                <a:cs typeface="Arial" panose="020B0604020202020204" pitchFamily="34" charset="0"/>
              </a:rPr>
              <a:t>- </a:t>
            </a:r>
            <a:r>
              <a:rPr lang="en-US" sz="2800" b="1" dirty="0" smtClean="0">
                <a:solidFill>
                  <a:srgbClr val="00B0F0"/>
                </a:solidFill>
                <a:effectLst/>
                <a:latin typeface="Arial" panose="020B0604020202020204" pitchFamily="34" charset="0"/>
                <a:ea typeface="Times New Roman"/>
                <a:cs typeface="Arial" panose="020B0604020202020204" pitchFamily="34" charset="0"/>
              </a:rPr>
              <a:t>Để đo kích thước của các vật rất nhỏ người ta thường dùng</a:t>
            </a:r>
            <a:r>
              <a:rPr lang="en-US" sz="2800" b="1" dirty="0" smtClean="0">
                <a:effectLst/>
                <a:latin typeface="Arial" panose="020B0604020202020204" pitchFamily="34" charset="0"/>
                <a:ea typeface="Times New Roman"/>
                <a:cs typeface="Arial" panose="020B0604020202020204" pitchFamily="34" charset="0"/>
              </a:rPr>
              <a:t>:</a:t>
            </a:r>
          </a:p>
          <a:p>
            <a:pPr algn="just">
              <a:lnSpc>
                <a:spcPct val="135000"/>
              </a:lnSpc>
              <a:spcAft>
                <a:spcPts val="0"/>
              </a:spcAft>
              <a:tabLst>
                <a:tab pos="200025" algn="l"/>
              </a:tabLst>
            </a:pPr>
            <a:r>
              <a:rPr lang="en-US" sz="2800" b="1" dirty="0" smtClean="0">
                <a:effectLst/>
                <a:latin typeface="Arial" panose="020B0604020202020204" pitchFamily="34" charset="0"/>
                <a:ea typeface="Times New Roman"/>
                <a:cs typeface="Arial" panose="020B0604020202020204" pitchFamily="34" charset="0"/>
              </a:rPr>
              <a:t>+ Micrômét (µm)           1 µm = 0,000001 m </a:t>
            </a:r>
          </a:p>
          <a:p>
            <a:pPr algn="just">
              <a:lnSpc>
                <a:spcPct val="135000"/>
              </a:lnSpc>
              <a:spcAft>
                <a:spcPts val="0"/>
              </a:spcAft>
            </a:pPr>
            <a:r>
              <a:rPr lang="en-US" sz="2800" b="1" dirty="0" smtClean="0">
                <a:effectLst/>
                <a:latin typeface="Arial" panose="020B0604020202020204" pitchFamily="34" charset="0"/>
                <a:ea typeface="Times New Roman"/>
                <a:cs typeface="Arial" panose="020B0604020202020204" pitchFamily="34" charset="0"/>
              </a:rPr>
              <a:t>+ Nanômét (nm)           1 nm = 0,000000001 m</a:t>
            </a:r>
          </a:p>
          <a:p>
            <a:pPr algn="just">
              <a:lnSpc>
                <a:spcPct val="135000"/>
              </a:lnSpc>
              <a:spcAft>
                <a:spcPts val="600"/>
              </a:spcAft>
            </a:pPr>
            <a:r>
              <a:rPr lang="en-US" sz="2800" b="1" dirty="0" smtClean="0">
                <a:effectLst/>
                <a:latin typeface="Arial" panose="020B0604020202020204" pitchFamily="34" charset="0"/>
                <a:ea typeface="Times New Roman"/>
                <a:cs typeface="Arial" panose="020B0604020202020204" pitchFamily="34" charset="0"/>
              </a:rPr>
              <a:t>+ Angstrom (Å)          1 Å = 0,0000000001 m</a:t>
            </a:r>
            <a:endParaRPr lang="en-US" sz="2800" b="1" dirty="0">
              <a:effectLst/>
              <a:latin typeface="Arial" panose="020B0604020202020204" pitchFamily="34" charset="0"/>
              <a:ea typeface="Times New Roman"/>
              <a:cs typeface="Arial" panose="020B0604020202020204" pitchFamily="34" charset="0"/>
            </a:endParaRPr>
          </a:p>
        </p:txBody>
      </p:sp>
    </p:spTree>
    <p:extLst>
      <p:ext uri="{BB962C8B-B14F-4D97-AF65-F5344CB8AC3E}">
        <p14:creationId xmlns:p14="http://schemas.microsoft.com/office/powerpoint/2010/main" val="324425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STHC SCHOOL\Desktop\thuoc-day-may-do-ao-da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5019" y="1549642"/>
            <a:ext cx="3727099" cy="223224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007435" y="404664"/>
            <a:ext cx="9313035" cy="108012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Arial" panose="020B0604020202020204" pitchFamily="34" charset="0"/>
                <a:cs typeface="Arial" panose="020B0604020202020204" pitchFamily="34" charset="0"/>
              </a:rPr>
              <a:t>Để đo chiều dài của một vật, người ta có thể dùng dụng cụ nào?</a:t>
            </a:r>
            <a:endParaRPr lang="en-US" sz="2800" b="1" dirty="0">
              <a:solidFill>
                <a:schemeClr val="tx1"/>
              </a:solidFill>
              <a:latin typeface="Arial" panose="020B0604020202020204" pitchFamily="34" charset="0"/>
              <a:cs typeface="Arial" panose="020B0604020202020204" pitchFamily="34" charset="0"/>
            </a:endParaRPr>
          </a:p>
        </p:txBody>
      </p:sp>
      <p:pic>
        <p:nvPicPr>
          <p:cNvPr id="3074" name="Picture 2" descr="C:\Users\STHC SCHOOL\Desktop\dat-san-xuat-thuoc-ke-go-khac-laser-re-dep-tphcm-qua-tang-hoc-sinh (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4086" y="1484785"/>
            <a:ext cx="5097527" cy="294652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THC SCHOOL\Desktop\10m-thuoc-cuon-fatmax-stanley-33-80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36" y="1700808"/>
            <a:ext cx="3822171" cy="200664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STHC SCHOOL\Desktop\af5d805479ae4fe79622175bcd8ebde2.jpg"/>
          <p:cNvPicPr>
            <a:picLocks noChangeAspect="1" noChangeArrowheads="1"/>
          </p:cNvPicPr>
          <p:nvPr/>
        </p:nvPicPr>
        <p:blipFill rotWithShape="1">
          <a:blip r:embed="rId5">
            <a:extLst>
              <a:ext uri="{28A0092B-C50C-407E-A947-70E740481C1C}">
                <a14:useLocalDpi xmlns:a14="http://schemas.microsoft.com/office/drawing/2010/main" val="0"/>
              </a:ext>
            </a:extLst>
          </a:blip>
          <a:srcRect t="30641" r="2624" b="27675"/>
          <a:stretch/>
        </p:blipFill>
        <p:spPr bwMode="auto">
          <a:xfrm>
            <a:off x="623392" y="4869160"/>
            <a:ext cx="4826000" cy="1549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05363" y="3522782"/>
            <a:ext cx="1930264" cy="523220"/>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Hình a</a:t>
            </a:r>
            <a:endParaRPr lang="en-US" sz="2800" dirty="0">
              <a:latin typeface="Arial" panose="020B0604020202020204" pitchFamily="34" charset="0"/>
              <a:cs typeface="Arial" panose="020B0604020202020204" pitchFamily="34" charset="0"/>
            </a:endParaRPr>
          </a:p>
        </p:txBody>
      </p:sp>
      <p:sp>
        <p:nvSpPr>
          <p:cNvPr id="11" name="TextBox 10"/>
          <p:cNvSpPr txBox="1"/>
          <p:nvPr/>
        </p:nvSpPr>
        <p:spPr>
          <a:xfrm>
            <a:off x="4165736" y="3553852"/>
            <a:ext cx="1930264" cy="523220"/>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Hình b</a:t>
            </a:r>
            <a:endParaRPr lang="en-US" sz="2800" dirty="0">
              <a:latin typeface="Arial" panose="020B0604020202020204" pitchFamily="34" charset="0"/>
              <a:cs typeface="Arial" panose="020B0604020202020204" pitchFamily="34" charset="0"/>
            </a:endParaRPr>
          </a:p>
        </p:txBody>
      </p:sp>
      <p:sp>
        <p:nvSpPr>
          <p:cNvPr id="12" name="TextBox 11"/>
          <p:cNvSpPr txBox="1"/>
          <p:nvPr/>
        </p:nvSpPr>
        <p:spPr>
          <a:xfrm>
            <a:off x="2509199" y="5890029"/>
            <a:ext cx="1930264" cy="523220"/>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Hình d</a:t>
            </a:r>
            <a:endParaRPr lang="en-US" sz="2800" dirty="0">
              <a:latin typeface="Arial" panose="020B0604020202020204" pitchFamily="34" charset="0"/>
              <a:cs typeface="Arial" panose="020B0604020202020204" pitchFamily="34" charset="0"/>
            </a:endParaRPr>
          </a:p>
        </p:txBody>
      </p:sp>
      <p:sp>
        <p:nvSpPr>
          <p:cNvPr id="13" name="TextBox 12"/>
          <p:cNvSpPr txBox="1"/>
          <p:nvPr/>
        </p:nvSpPr>
        <p:spPr>
          <a:xfrm>
            <a:off x="7147092" y="3382577"/>
            <a:ext cx="1930264" cy="523220"/>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Hình c</a:t>
            </a:r>
            <a:endParaRPr lang="en-US" sz="2800" dirty="0">
              <a:latin typeface="Arial" panose="020B0604020202020204" pitchFamily="34" charset="0"/>
              <a:cs typeface="Arial" panose="020B0604020202020204" pitchFamily="34" charset="0"/>
            </a:endParaRPr>
          </a:p>
        </p:txBody>
      </p:sp>
      <p:sp>
        <p:nvSpPr>
          <p:cNvPr id="14" name="TextBox 13"/>
          <p:cNvSpPr txBox="1"/>
          <p:nvPr/>
        </p:nvSpPr>
        <p:spPr>
          <a:xfrm>
            <a:off x="143339" y="3985900"/>
            <a:ext cx="3157173" cy="523220"/>
          </a:xfrm>
          <a:prstGeom prst="rect">
            <a:avLst/>
          </a:prstGeom>
          <a:noFill/>
        </p:spPr>
        <p:txBody>
          <a:bodyPr wrap="square" rtlCol="0">
            <a:spAutoFit/>
          </a:bodyPr>
          <a:lstStyle/>
          <a:p>
            <a:r>
              <a:rPr lang="en-US" sz="2800" dirty="0" smtClean="0">
                <a:solidFill>
                  <a:srgbClr val="FF0000"/>
                </a:solidFill>
                <a:latin typeface="Arial" panose="020B0604020202020204" pitchFamily="34" charset="0"/>
                <a:cs typeface="Arial" panose="020B0604020202020204" pitchFamily="34" charset="0"/>
              </a:rPr>
              <a:t>Thước cuộn</a:t>
            </a:r>
            <a:endParaRPr lang="en-US" sz="2800" dirty="0">
              <a:solidFill>
                <a:srgbClr val="FF0000"/>
              </a:solidFill>
              <a:latin typeface="Arial" panose="020B0604020202020204" pitchFamily="34" charset="0"/>
              <a:cs typeface="Arial" panose="020B0604020202020204" pitchFamily="34" charset="0"/>
            </a:endParaRPr>
          </a:p>
        </p:txBody>
      </p:sp>
      <p:sp>
        <p:nvSpPr>
          <p:cNvPr id="15" name="TextBox 14"/>
          <p:cNvSpPr txBox="1"/>
          <p:nvPr/>
        </p:nvSpPr>
        <p:spPr>
          <a:xfrm>
            <a:off x="3474331" y="3985900"/>
            <a:ext cx="3157173" cy="523220"/>
          </a:xfrm>
          <a:prstGeom prst="rect">
            <a:avLst/>
          </a:prstGeom>
          <a:noFill/>
        </p:spPr>
        <p:txBody>
          <a:bodyPr wrap="square" rtlCol="0">
            <a:spAutoFit/>
          </a:bodyPr>
          <a:lstStyle/>
          <a:p>
            <a:r>
              <a:rPr lang="en-US" sz="2800" dirty="0" smtClean="0">
                <a:solidFill>
                  <a:srgbClr val="FF0000"/>
                </a:solidFill>
                <a:latin typeface="Arial" panose="020B0604020202020204" pitchFamily="34" charset="0"/>
                <a:cs typeface="Arial" panose="020B0604020202020204" pitchFamily="34" charset="0"/>
              </a:rPr>
              <a:t>Thước dây</a:t>
            </a:r>
            <a:endParaRPr lang="en-US" sz="2800" dirty="0">
              <a:solidFill>
                <a:srgbClr val="FF0000"/>
              </a:solidFill>
              <a:latin typeface="Arial" panose="020B0604020202020204" pitchFamily="34" charset="0"/>
              <a:cs typeface="Arial" panose="020B0604020202020204" pitchFamily="34" charset="0"/>
            </a:endParaRPr>
          </a:p>
        </p:txBody>
      </p:sp>
      <p:sp>
        <p:nvSpPr>
          <p:cNvPr id="16" name="TextBox 15"/>
          <p:cNvSpPr txBox="1"/>
          <p:nvPr/>
        </p:nvSpPr>
        <p:spPr>
          <a:xfrm>
            <a:off x="6893924" y="3845588"/>
            <a:ext cx="3157173" cy="523220"/>
          </a:xfrm>
          <a:prstGeom prst="rect">
            <a:avLst/>
          </a:prstGeom>
          <a:noFill/>
        </p:spPr>
        <p:txBody>
          <a:bodyPr wrap="square" rtlCol="0">
            <a:spAutoFit/>
          </a:bodyPr>
          <a:lstStyle/>
          <a:p>
            <a:r>
              <a:rPr lang="en-US" sz="2800" dirty="0" smtClean="0">
                <a:solidFill>
                  <a:srgbClr val="FF0000"/>
                </a:solidFill>
                <a:latin typeface="Arial" panose="020B0604020202020204" pitchFamily="34" charset="0"/>
                <a:cs typeface="Arial" panose="020B0604020202020204" pitchFamily="34" charset="0"/>
              </a:rPr>
              <a:t>Thước kẻ</a:t>
            </a:r>
            <a:endParaRPr lang="en-US" sz="2800" dirty="0">
              <a:solidFill>
                <a:srgbClr val="FF0000"/>
              </a:solidFill>
              <a:latin typeface="Arial" panose="020B0604020202020204" pitchFamily="34" charset="0"/>
              <a:cs typeface="Arial" panose="020B0604020202020204" pitchFamily="34" charset="0"/>
            </a:endParaRPr>
          </a:p>
        </p:txBody>
      </p:sp>
      <p:sp>
        <p:nvSpPr>
          <p:cNvPr id="17" name="TextBox 16"/>
          <p:cNvSpPr txBox="1"/>
          <p:nvPr/>
        </p:nvSpPr>
        <p:spPr>
          <a:xfrm>
            <a:off x="1956768" y="6334780"/>
            <a:ext cx="3157173" cy="523220"/>
          </a:xfrm>
          <a:prstGeom prst="rect">
            <a:avLst/>
          </a:prstGeom>
          <a:noFill/>
        </p:spPr>
        <p:txBody>
          <a:bodyPr wrap="square" rtlCol="0">
            <a:spAutoFit/>
          </a:bodyPr>
          <a:lstStyle/>
          <a:p>
            <a:r>
              <a:rPr lang="en-US" sz="2800" dirty="0" smtClean="0">
                <a:solidFill>
                  <a:srgbClr val="FF0000"/>
                </a:solidFill>
                <a:latin typeface="Arial" panose="020B0604020202020204" pitchFamily="34" charset="0"/>
                <a:cs typeface="Arial" panose="020B0604020202020204" pitchFamily="34" charset="0"/>
              </a:rPr>
              <a:t>Thước kẹp</a:t>
            </a:r>
            <a:endParaRPr lang="en-US" sz="2800" dirty="0">
              <a:solidFill>
                <a:srgbClr val="FF0000"/>
              </a:solidFill>
              <a:latin typeface="Arial" panose="020B0604020202020204" pitchFamily="34" charset="0"/>
              <a:cs typeface="Arial" panose="020B0604020202020204" pitchFamily="34" charset="0"/>
            </a:endParaRPr>
          </a:p>
        </p:txBody>
      </p:sp>
      <p:pic>
        <p:nvPicPr>
          <p:cNvPr id="3078" name="Picture 6" descr="C:\Users\STHC SCHOOL\Desktop\tải xuốn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3170" y="4869160"/>
            <a:ext cx="37973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91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1000"/>
                                        <p:tgtEl>
                                          <p:spTgt spid="3075"/>
                                        </p:tgtEl>
                                      </p:cBhvr>
                                    </p:animEffect>
                                    <p:anim calcmode="lin" valueType="num">
                                      <p:cBhvr>
                                        <p:cTn id="8" dur="1000" fill="hold"/>
                                        <p:tgtEl>
                                          <p:spTgt spid="3075"/>
                                        </p:tgtEl>
                                        <p:attrNameLst>
                                          <p:attrName>ppt_x</p:attrName>
                                        </p:attrNameLst>
                                      </p:cBhvr>
                                      <p:tavLst>
                                        <p:tav tm="0">
                                          <p:val>
                                            <p:strVal val="#ppt_x"/>
                                          </p:val>
                                        </p:tav>
                                        <p:tav tm="100000">
                                          <p:val>
                                            <p:strVal val="#ppt_x"/>
                                          </p:val>
                                        </p:tav>
                                      </p:tavLst>
                                    </p:anim>
                                    <p:anim calcmode="lin" valueType="num">
                                      <p:cBhvr>
                                        <p:cTn id="9" dur="1000" fill="hold"/>
                                        <p:tgtEl>
                                          <p:spTgt spid="307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1000"/>
                                        <p:tgtEl>
                                          <p:spTgt spid="3076"/>
                                        </p:tgtEl>
                                      </p:cBhvr>
                                    </p:animEffect>
                                    <p:anim calcmode="lin" valueType="num">
                                      <p:cBhvr>
                                        <p:cTn id="13" dur="1000" fill="hold"/>
                                        <p:tgtEl>
                                          <p:spTgt spid="3076"/>
                                        </p:tgtEl>
                                        <p:attrNameLst>
                                          <p:attrName>ppt_x</p:attrName>
                                        </p:attrNameLst>
                                      </p:cBhvr>
                                      <p:tavLst>
                                        <p:tav tm="0">
                                          <p:val>
                                            <p:strVal val="#ppt_x"/>
                                          </p:val>
                                        </p:tav>
                                        <p:tav tm="100000">
                                          <p:val>
                                            <p:strVal val="#ppt_x"/>
                                          </p:val>
                                        </p:tav>
                                      </p:tavLst>
                                    </p:anim>
                                    <p:anim calcmode="lin" valueType="num">
                                      <p:cBhvr>
                                        <p:cTn id="14" dur="1000" fill="hold"/>
                                        <p:tgtEl>
                                          <p:spTgt spid="307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1000"/>
                                        <p:tgtEl>
                                          <p:spTgt spid="3074"/>
                                        </p:tgtEl>
                                      </p:cBhvr>
                                    </p:animEffect>
                                    <p:anim calcmode="lin" valueType="num">
                                      <p:cBhvr>
                                        <p:cTn id="18" dur="1000" fill="hold"/>
                                        <p:tgtEl>
                                          <p:spTgt spid="3074"/>
                                        </p:tgtEl>
                                        <p:attrNameLst>
                                          <p:attrName>ppt_x</p:attrName>
                                        </p:attrNameLst>
                                      </p:cBhvr>
                                      <p:tavLst>
                                        <p:tav tm="0">
                                          <p:val>
                                            <p:strVal val="#ppt_x"/>
                                          </p:val>
                                        </p:tav>
                                        <p:tav tm="100000">
                                          <p:val>
                                            <p:strVal val="#ppt_x"/>
                                          </p:val>
                                        </p:tav>
                                      </p:tavLst>
                                    </p:anim>
                                    <p:anim calcmode="lin" valueType="num">
                                      <p:cBhvr>
                                        <p:cTn id="19" dur="1000" fill="hold"/>
                                        <p:tgtEl>
                                          <p:spTgt spid="307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77"/>
                                        </p:tgtEl>
                                        <p:attrNameLst>
                                          <p:attrName>style.visibility</p:attrName>
                                        </p:attrNameLst>
                                      </p:cBhvr>
                                      <p:to>
                                        <p:strVal val="visible"/>
                                      </p:to>
                                    </p:set>
                                    <p:animEffect transition="in" filter="fade">
                                      <p:cBhvr>
                                        <p:cTn id="22" dur="1000"/>
                                        <p:tgtEl>
                                          <p:spTgt spid="3077"/>
                                        </p:tgtEl>
                                      </p:cBhvr>
                                    </p:animEffect>
                                    <p:anim calcmode="lin" valueType="num">
                                      <p:cBhvr>
                                        <p:cTn id="23" dur="1000" fill="hold"/>
                                        <p:tgtEl>
                                          <p:spTgt spid="3077"/>
                                        </p:tgtEl>
                                        <p:attrNameLst>
                                          <p:attrName>ppt_x</p:attrName>
                                        </p:attrNameLst>
                                      </p:cBhvr>
                                      <p:tavLst>
                                        <p:tav tm="0">
                                          <p:val>
                                            <p:strVal val="#ppt_x"/>
                                          </p:val>
                                        </p:tav>
                                        <p:tav tm="100000">
                                          <p:val>
                                            <p:strVal val="#ppt_x"/>
                                          </p:val>
                                        </p:tav>
                                      </p:tavLst>
                                    </p:anim>
                                    <p:anim calcmode="lin" valueType="num">
                                      <p:cBhvr>
                                        <p:cTn id="24" dur="1000" fill="hold"/>
                                        <p:tgtEl>
                                          <p:spTgt spid="3077"/>
                                        </p:tgtEl>
                                        <p:attrNameLst>
                                          <p:attrName>ppt_y</p:attrName>
                                        </p:attrNameLst>
                                      </p:cBhvr>
                                      <p:tavLst>
                                        <p:tav tm="0">
                                          <p:val>
                                            <p:strVal val="#ppt_y+.1"/>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barn(inVertical)">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barn(inVertical)">
                                      <p:cBhvr>
                                        <p:cTn id="64" dur="500"/>
                                        <p:tgtEl>
                                          <p:spTgt spid="1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3078"/>
                                        </p:tgtEl>
                                        <p:attrNameLst>
                                          <p:attrName>style.visibility</p:attrName>
                                        </p:attrNameLst>
                                      </p:cBhvr>
                                      <p:to>
                                        <p:strVal val="visible"/>
                                      </p:to>
                                    </p:set>
                                    <p:animEffect transition="in" filter="wipe(down)">
                                      <p:cBhvr>
                                        <p:cTn id="69"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P spid="14" grpId="0"/>
      <p:bldP spid="15"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457199" y="457201"/>
            <a:ext cx="5727033" cy="1985211"/>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Quan </a:t>
            </a:r>
            <a:r>
              <a:rPr lang="en-US" sz="3200" b="1" dirty="0" err="1">
                <a:solidFill>
                  <a:schemeClr val="tx1"/>
                </a:solidFill>
                <a:latin typeface="Arial" panose="020B0604020202020204" pitchFamily="34" charset="0"/>
                <a:cs typeface="Arial" panose="020B0604020202020204" pitchFamily="34" charset="0"/>
              </a:rPr>
              <a:t>sát</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ký</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hiệu</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cảnh</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báo</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trong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hình</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bên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và</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cho</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biết</a:t>
            </a:r>
            <a:r>
              <a:rPr lang="en-US" sz="3200" b="1" dirty="0">
                <a:solidFill>
                  <a:schemeClr val="tx1"/>
                </a:solidFill>
                <a:latin typeface="Arial" panose="020B0604020202020204" pitchFamily="34" charset="0"/>
                <a:cs typeface="Arial" panose="020B0604020202020204" pitchFamily="34" charset="0"/>
              </a:rPr>
              <a:t> ý </a:t>
            </a:r>
            <a:r>
              <a:rPr lang="en-US" sz="3200" b="1" dirty="0" err="1">
                <a:solidFill>
                  <a:schemeClr val="tx1"/>
                </a:solidFill>
                <a:latin typeface="Arial" panose="020B0604020202020204" pitchFamily="34" charset="0"/>
                <a:cs typeface="Arial" panose="020B0604020202020204" pitchFamily="34" charset="0"/>
              </a:rPr>
              <a:t>nghĩa</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của</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ký</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hiệu</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đó</a:t>
            </a:r>
            <a:r>
              <a:rPr lang="en-US" sz="3200" b="1" dirty="0">
                <a:solidFill>
                  <a:schemeClr val="tx1"/>
                </a:solidFill>
                <a:latin typeface="Arial" panose="020B0604020202020204" pitchFamily="34" charset="0"/>
                <a:cs typeface="Arial" panose="020B0604020202020204" pitchFamily="34" charset="0"/>
              </a:rPr>
              <a:t>.</a:t>
            </a:r>
          </a:p>
          <a:p>
            <a:pPr algn="ctr"/>
            <a:endParaRPr lang="en-US" sz="3200" b="1" dirty="0">
              <a:solidFill>
                <a:schemeClr val="tx1"/>
              </a:solidFill>
              <a:latin typeface="Arial" panose="020B0604020202020204" pitchFamily="34" charset="0"/>
              <a:cs typeface="Arial" panose="020B0604020202020204" pitchFamily="34" charset="0"/>
            </a:endParaRPr>
          </a:p>
        </p:txBody>
      </p:sp>
      <p:sp>
        <p:nvSpPr>
          <p:cNvPr id="6" name="Rectangle: Rounded Corners 5"/>
          <p:cNvSpPr/>
          <p:nvPr/>
        </p:nvSpPr>
        <p:spPr>
          <a:xfrm>
            <a:off x="686299" y="3076076"/>
            <a:ext cx="5987455" cy="321554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Ý </a:t>
            </a:r>
            <a:r>
              <a:rPr lang="en-US" sz="3200" b="1" dirty="0" err="1">
                <a:solidFill>
                  <a:schemeClr val="tx1"/>
                </a:solidFill>
                <a:latin typeface="Arial" panose="020B0604020202020204" pitchFamily="34" charset="0"/>
                <a:cs typeface="Arial" panose="020B0604020202020204" pitchFamily="34" charset="0"/>
              </a:rPr>
              <a:t>nghĩa</a:t>
            </a:r>
            <a:r>
              <a:rPr lang="en-US" sz="3200" b="1" dirty="0">
                <a:solidFill>
                  <a:schemeClr val="tx1"/>
                </a:solidFill>
                <a:latin typeface="Arial" panose="020B0604020202020204" pitchFamily="34" charset="0"/>
                <a:cs typeface="Arial" panose="020B0604020202020204" pitchFamily="34" charset="0"/>
              </a:rPr>
              <a:t>:</a:t>
            </a:r>
          </a:p>
          <a:p>
            <a:pPr marL="457200" indent="-457200">
              <a:buFontTx/>
              <a:buChar char="-"/>
            </a:pPr>
            <a:r>
              <a:rPr lang="vi-VN" sz="3200" b="1" dirty="0">
                <a:solidFill>
                  <a:schemeClr val="tx1"/>
                </a:solidFill>
                <a:latin typeface="Arial" panose="020B0604020202020204" pitchFamily="34" charset="0"/>
                <a:cs typeface="Arial" panose="020B0604020202020204" pitchFamily="34" charset="0"/>
              </a:rPr>
              <a:t>Chất độc cho môi trường</a:t>
            </a:r>
            <a:r>
              <a:rPr lang="en-US" sz="3200" b="1" dirty="0">
                <a:solidFill>
                  <a:schemeClr val="tx1"/>
                </a:solidFill>
                <a:latin typeface="Arial" panose="020B0604020202020204" pitchFamily="34" charset="0"/>
                <a:cs typeface="Arial" panose="020B0604020202020204" pitchFamily="34" charset="0"/>
              </a:rPr>
              <a:t>.</a:t>
            </a:r>
            <a:r>
              <a:rPr lang="vi-VN" sz="3200" b="1" dirty="0">
                <a:solidFill>
                  <a:schemeClr val="tx1"/>
                </a:solidFill>
                <a:latin typeface="Arial" panose="020B0604020202020204" pitchFamily="34" charset="0"/>
                <a:cs typeface="Arial" panose="020B0604020202020204" pitchFamily="34" charset="0"/>
              </a:rPr>
              <a:t> </a:t>
            </a:r>
            <a:endParaRPr lang="en-US" sz="3200" b="1" dirty="0">
              <a:solidFill>
                <a:schemeClr val="tx1"/>
              </a:solidFill>
              <a:latin typeface="Arial" panose="020B0604020202020204" pitchFamily="34" charset="0"/>
              <a:cs typeface="Arial" panose="020B0604020202020204" pitchFamily="34" charset="0"/>
            </a:endParaRPr>
          </a:p>
          <a:p>
            <a:pPr marL="457200" indent="-457200">
              <a:buFontTx/>
              <a:buChar char="-"/>
            </a:pPr>
            <a:r>
              <a:rPr lang="vi-VN" sz="3200" b="1" dirty="0">
                <a:solidFill>
                  <a:schemeClr val="tx1"/>
                </a:solidFill>
                <a:latin typeface="Arial" panose="020B0604020202020204" pitchFamily="34" charset="0"/>
                <a:cs typeface="Arial" panose="020B0604020202020204" pitchFamily="34" charset="0"/>
              </a:rPr>
              <a:t>Không thải ra môi trường nước, không khí, đất;</a:t>
            </a:r>
            <a:endParaRPr lang="en-US" sz="3200" b="1" dirty="0">
              <a:solidFill>
                <a:schemeClr val="tx1"/>
              </a:solidFill>
              <a:latin typeface="Arial" panose="020B0604020202020204" pitchFamily="34" charset="0"/>
              <a:cs typeface="Arial" panose="020B0604020202020204" pitchFamily="34" charset="0"/>
            </a:endParaRPr>
          </a:p>
        </p:txBody>
      </p:sp>
      <p:pic>
        <p:nvPicPr>
          <p:cNvPr id="5" name="Picture 4"/>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4425" t="4687" r="6371"/>
          <a:stretch/>
        </p:blipFill>
        <p:spPr bwMode="auto">
          <a:xfrm>
            <a:off x="6877906" y="281013"/>
            <a:ext cx="4900112" cy="4768658"/>
          </a:xfrm>
          <a:prstGeom prst="rect">
            <a:avLst/>
          </a:prstGeom>
          <a:ln>
            <a:noFill/>
          </a:ln>
          <a:extLst>
            <a:ext uri="{53640926-AAD7-44D8-BBD7-CCE9431645EC}">
              <a14:shadowObscured xmlns:a14="http://schemas.microsoft.com/office/drawing/2010/main"/>
            </a:ext>
          </a:extLst>
        </p:spPr>
      </p:pic>
      <p:sp>
        <p:nvSpPr>
          <p:cNvPr id="8" name="Sun 7">
            <a:hlinkClick r:id="rId4" action="ppaction://hlinksldjump"/>
          </p:cNvPr>
          <p:cNvSpPr/>
          <p:nvPr/>
        </p:nvSpPr>
        <p:spPr>
          <a:xfrm>
            <a:off x="10473804" y="5691116"/>
            <a:ext cx="1167736" cy="1027215"/>
          </a:xfrm>
          <a:prstGeom prst="sun">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5975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8" presetClass="emph" presetSubtype="0" repeatCount="indefinite" fill="hold" grpId="0" nodeType="withEffect">
                                  <p:stCondLst>
                                    <p:cond delay="0"/>
                                  </p:stCondLst>
                                  <p:childTnLst>
                                    <p:animRot by="21600000">
                                      <p:cBhvr>
                                        <p:cTn id="9" dur="5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75520" y="908720"/>
            <a:ext cx="9313035" cy="1255728"/>
          </a:xfrm>
          <a:prstGeom prst="rect">
            <a:avLst/>
          </a:prstGeom>
        </p:spPr>
        <p:txBody>
          <a:bodyPr wrap="square">
            <a:spAutoFit/>
          </a:bodyPr>
          <a:lstStyle/>
          <a:p>
            <a:pPr algn="just">
              <a:lnSpc>
                <a:spcPct val="135000"/>
              </a:lnSpc>
              <a:spcAft>
                <a:spcPts val="0"/>
              </a:spcAft>
            </a:pPr>
            <a:r>
              <a:rPr lang="en-US" sz="2800" b="1" dirty="0" smtClean="0">
                <a:effectLst/>
                <a:latin typeface="Arial" panose="020B0604020202020204" pitchFamily="34" charset="0"/>
                <a:ea typeface="Times New Roman"/>
                <a:cs typeface="Arial" panose="020B0604020202020204" pitchFamily="34" charset="0"/>
              </a:rPr>
              <a:t>Tại sao người ta lại sản xuất ra nhiều loại thước khác nhau như vậy?</a:t>
            </a:r>
            <a:endParaRPr lang="en-US" sz="2800" b="1" dirty="0">
              <a:effectLst/>
              <a:latin typeface="Arial" panose="020B0604020202020204" pitchFamily="34" charset="0"/>
              <a:ea typeface="Times New Roman"/>
              <a:cs typeface="Arial" panose="020B0604020202020204" pitchFamily="34" charset="0"/>
            </a:endParaRPr>
          </a:p>
        </p:txBody>
      </p:sp>
      <p:sp>
        <p:nvSpPr>
          <p:cNvPr id="5" name="Rectangle 4"/>
          <p:cNvSpPr/>
          <p:nvPr/>
        </p:nvSpPr>
        <p:spPr>
          <a:xfrm>
            <a:off x="1583499" y="2924945"/>
            <a:ext cx="9121013" cy="1815882"/>
          </a:xfrm>
          <a:prstGeom prst="rect">
            <a:avLst/>
          </a:prstGeom>
        </p:spPr>
        <p:txBody>
          <a:bodyPr wrap="square">
            <a:spAutoFit/>
          </a:bodyPr>
          <a:lstStyle/>
          <a:p>
            <a:r>
              <a:rPr lang="vi-VN" sz="2800" b="1" dirty="0" smtClean="0">
                <a:solidFill>
                  <a:srgbClr val="FF0000"/>
                </a:solidFill>
                <a:effectLst/>
                <a:ea typeface="Times New Roman"/>
              </a:rPr>
              <a:t>Người ta sản xuất ra nhiều loại thước khác nhau để thực hiện phép đo chiều dài của các vật được chính xác. Dựa vào chiều dài của vật cần đo để lựa chọn thước đo phù hợp. </a:t>
            </a:r>
            <a:endParaRPr lang="en-US" sz="2800" b="1" dirty="0">
              <a:solidFill>
                <a:srgbClr val="FF0000"/>
              </a:solidFill>
            </a:endParaRPr>
          </a:p>
        </p:txBody>
      </p:sp>
      <p:pic>
        <p:nvPicPr>
          <p:cNvPr id="7" name="Picture 4" descr="Valentine 04 02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16" y="15086"/>
            <a:ext cx="4847863" cy="272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Valentine 04 02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7206" y="4117558"/>
            <a:ext cx="4847861" cy="272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817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0" y="260649"/>
            <a:ext cx="6096000" cy="954107"/>
          </a:xfrm>
          <a:prstGeom prst="rect">
            <a:avLst/>
          </a:prstGeom>
        </p:spPr>
        <p:txBody>
          <a:bodyPr>
            <a:spAutoFit/>
          </a:bodyPr>
          <a:lstStyle/>
          <a:p>
            <a:pPr algn="ctr"/>
            <a:r>
              <a:rPr lang="en-US" sz="2800" b="1" smtClean="0">
                <a:solidFill>
                  <a:srgbClr val="FF0000"/>
                </a:solidFill>
                <a:latin typeface="Arial" panose="020B0604020202020204" pitchFamily="34" charset="0"/>
                <a:cs typeface="Arial" panose="020B0604020202020204" pitchFamily="34" charset="0"/>
              </a:rPr>
              <a:t>CHỦ ĐỀ </a:t>
            </a:r>
            <a:r>
              <a:rPr lang="en-US" sz="2800" b="1" dirty="0" smtClean="0">
                <a:solidFill>
                  <a:srgbClr val="FF0000"/>
                </a:solidFill>
                <a:latin typeface="Arial" panose="020B0604020202020204" pitchFamily="34" charset="0"/>
                <a:cs typeface="Arial" panose="020B0604020202020204" pitchFamily="34" charset="0"/>
              </a:rPr>
              <a:t>1: CÁC PHÉP ĐO</a:t>
            </a:r>
          </a:p>
          <a:p>
            <a:pPr algn="ctr"/>
            <a:r>
              <a:rPr lang="en-US" sz="2800" b="1" dirty="0" smtClean="0">
                <a:solidFill>
                  <a:srgbClr val="FF0000"/>
                </a:solidFill>
                <a:latin typeface="Arial" panose="020B0604020202020204" pitchFamily="34" charset="0"/>
                <a:cs typeface="Arial" panose="020B0604020202020204" pitchFamily="34" charset="0"/>
              </a:rPr>
              <a:t>BÀI 4: ĐO CHIỀU DÀI</a:t>
            </a:r>
            <a:endParaRPr lang="en-US" sz="2800" b="1" dirty="0">
              <a:solidFill>
                <a:srgbClr val="FF0000"/>
              </a:solidFill>
              <a:latin typeface="Arial" panose="020B0604020202020204" pitchFamily="34" charset="0"/>
              <a:cs typeface="Arial" panose="020B0604020202020204" pitchFamily="34" charset="0"/>
            </a:endParaRPr>
          </a:p>
        </p:txBody>
      </p:sp>
      <p:sp>
        <p:nvSpPr>
          <p:cNvPr id="6" name="Rounded Rectangle 0"/>
          <p:cNvSpPr/>
          <p:nvPr/>
        </p:nvSpPr>
        <p:spPr>
          <a:xfrm>
            <a:off x="623392" y="1628802"/>
            <a:ext cx="11041227" cy="1656183"/>
          </a:xfrm>
          <a:prstGeom prst="round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Đơn vị đo </a:t>
            </a:r>
            <a:r>
              <a:rPr kumimoji="0" lang="en-US" sz="2800" b="1"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chiều dài trong </a:t>
            </a:r>
            <a:r>
              <a:rPr kumimoji="0" lang="en-US" sz="2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hệ thống đo lường chính thức của nước ta là </a:t>
            </a:r>
            <a:r>
              <a:rPr kumimoji="0" lang="en-US" sz="2800" b="1"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met (metre)</a:t>
            </a:r>
            <a:endParaRPr kumimoji="0" lang="en-US" sz="2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Kí</a:t>
            </a:r>
            <a:r>
              <a:rPr kumimoji="0" lang="en-US" sz="2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hiệu</a:t>
            </a:r>
            <a:r>
              <a:rPr kumimoji="0" lang="en-US" sz="2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m</a:t>
            </a:r>
            <a:endParaRPr kumimoji="0" lang="en-US" sz="2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 name="Rounded Rectangle 6"/>
          <p:cNvSpPr/>
          <p:nvPr/>
        </p:nvSpPr>
        <p:spPr>
          <a:xfrm>
            <a:off x="623392" y="4797152"/>
            <a:ext cx="10849205" cy="1055524"/>
          </a:xfrm>
          <a:prstGeom prst="round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txBody>
          <a:bodyPr rtlCol="0" anchor="ctr"/>
          <a:lstStyle/>
          <a:p>
            <a:pPr marR="0" lvl="0" algn="just" defTabSz="914400" eaLnBrk="1" fontAlgn="auto" latinLnBrk="0" hangingPunct="1">
              <a:spcBef>
                <a:spcPts val="0"/>
              </a:spcBef>
              <a:spcAft>
                <a:spcPts val="0"/>
              </a:spcAft>
              <a:buClrTx/>
              <a:buSzTx/>
              <a:tabLst/>
              <a:defRPr/>
            </a:pPr>
            <a:r>
              <a:rPr kumimoji="0" lang="en-US" sz="2800" b="1"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Dụng </a:t>
            </a:r>
            <a:r>
              <a:rPr kumimoji="0" lang="en-US" sz="2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cụ đo </a:t>
            </a:r>
            <a:r>
              <a:rPr kumimoji="0" lang="en-US" sz="2800" b="1"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chiều dài là thước.</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Có nhiều loại thước như : thước kẻ, thước dây, thước cuộn, thước kẹp</a:t>
            </a:r>
            <a:r>
              <a:rPr kumimoji="0" lang="en-US" sz="2800" b="1" i="0" u="none" strike="noStrike" kern="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p>
          <a:p>
            <a:pPr algn="just"/>
            <a:r>
              <a:rPr lang="en-US" sz="2800" b="1" dirty="0">
                <a:solidFill>
                  <a:prstClr val="black"/>
                </a:solidFill>
                <a:latin typeface="Arial" panose="020B0604020202020204" pitchFamily="34" charset="0"/>
                <a:cs typeface="Arial" panose="020B0604020202020204" pitchFamily="34" charset="0"/>
              </a:rPr>
              <a:t>- GHĐ của thước là chiều dài lớn nhất ghi trên </a:t>
            </a:r>
            <a:r>
              <a:rPr lang="en-US" sz="2800" b="1" dirty="0" smtClean="0">
                <a:solidFill>
                  <a:prstClr val="black"/>
                </a:solidFill>
                <a:latin typeface="Arial" panose="020B0604020202020204" pitchFamily="34" charset="0"/>
                <a:cs typeface="Arial" panose="020B0604020202020204" pitchFamily="34" charset="0"/>
              </a:rPr>
              <a:t>thước</a:t>
            </a:r>
          </a:p>
          <a:p>
            <a:pPr algn="just"/>
            <a:r>
              <a:rPr lang="en-US" sz="2800" b="1" dirty="0">
                <a:solidFill>
                  <a:prstClr val="black"/>
                </a:solidFill>
                <a:latin typeface="Arial" panose="020B0604020202020204" pitchFamily="34" charset="0"/>
                <a:cs typeface="Arial" panose="020B0604020202020204" pitchFamily="34" charset="0"/>
              </a:rPr>
              <a:t>- ĐCNN của thước là chiều dài giữa 2 vạch chia liên tiếp trên </a:t>
            </a:r>
            <a:r>
              <a:rPr lang="en-US" sz="2800" b="1" dirty="0" smtClean="0">
                <a:solidFill>
                  <a:prstClr val="black"/>
                </a:solidFill>
                <a:latin typeface="Arial" panose="020B0604020202020204" pitchFamily="34" charset="0"/>
                <a:cs typeface="Arial" panose="020B0604020202020204" pitchFamily="34" charset="0"/>
              </a:rPr>
              <a:t>thước.</a:t>
            </a:r>
            <a:endParaRPr lang="en-US" sz="2800" b="1" dirty="0">
              <a:solidFill>
                <a:prstClr val="black"/>
              </a:solidFill>
              <a:latin typeface="Arial" panose="020B0604020202020204" pitchFamily="34" charset="0"/>
              <a:cs typeface="Arial" panose="020B0604020202020204" pitchFamily="34" charset="0"/>
            </a:endParaRPr>
          </a:p>
          <a:p>
            <a:pPr marL="457200" indent="-457200" algn="just">
              <a:buFontTx/>
              <a:buChar char="-"/>
            </a:pPr>
            <a:endParaRPr lang="en-US" sz="2800" b="1" dirty="0">
              <a:solidFill>
                <a:prstClr val="black"/>
              </a:solidFill>
              <a:latin typeface="Arial" panose="020B0604020202020204" pitchFamily="34" charset="0"/>
              <a:cs typeface="Arial" panose="020B0604020202020204" pitchFamily="34" charset="0"/>
            </a:endParaRPr>
          </a:p>
          <a:p>
            <a:pPr marL="457200" marR="0" lvl="0" indent="-457200" algn="just" defTabSz="914400" eaLnBrk="1" fontAlgn="auto" latinLnBrk="0" hangingPunct="1">
              <a:spcBef>
                <a:spcPts val="0"/>
              </a:spcBef>
              <a:spcAft>
                <a:spcPts val="0"/>
              </a:spcAft>
              <a:buClrTx/>
              <a:buSzTx/>
              <a:buFontTx/>
              <a:buChar char="-"/>
              <a:tabLst/>
              <a:defRPr/>
            </a:pPr>
            <a:endParaRPr kumimoji="0" lang="en-US" sz="28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9" name="Rectangle 8"/>
          <p:cNvSpPr/>
          <p:nvPr/>
        </p:nvSpPr>
        <p:spPr>
          <a:xfrm>
            <a:off x="595115" y="1268760"/>
            <a:ext cx="6793848" cy="523220"/>
          </a:xfrm>
          <a:prstGeom prst="rect">
            <a:avLst/>
          </a:prstGeom>
        </p:spPr>
        <p:txBody>
          <a:bodyPr wrap="none">
            <a:spAutoFit/>
          </a:bodyPr>
          <a:lstStyle/>
          <a:p>
            <a:r>
              <a:rPr lang="vi-VN" sz="2800" b="1" dirty="0">
                <a:solidFill>
                  <a:srgbClr val="002060"/>
                </a:solidFill>
              </a:rPr>
              <a:t>1. ĐƠN VỊ VÀ DỤNG CỤ ĐO CHIỀU DÀI</a:t>
            </a:r>
            <a:endParaRPr lang="en-US" sz="2800" dirty="0">
              <a:solidFill>
                <a:srgbClr val="002060"/>
              </a:solidFill>
            </a:endParaRPr>
          </a:p>
        </p:txBody>
      </p:sp>
    </p:spTree>
    <p:extLst>
      <p:ext uri="{BB962C8B-B14F-4D97-AF65-F5344CB8AC3E}">
        <p14:creationId xmlns:p14="http://schemas.microsoft.com/office/powerpoint/2010/main" val="132151699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extLst>
              <a:ext uri="{28A0092B-C50C-407E-A947-70E740481C1C}">
                <a14:useLocalDpi xmlns:a14="http://schemas.microsoft.com/office/drawing/2010/main" val="0"/>
              </a:ext>
            </a:extLst>
          </a:blip>
          <a:srcRect b="11531"/>
          <a:stretch/>
        </p:blipFill>
        <p:spPr bwMode="auto">
          <a:xfrm>
            <a:off x="527381" y="260648"/>
            <a:ext cx="10945216" cy="3028652"/>
          </a:xfrm>
          <a:prstGeom prst="rect">
            <a:avLst/>
          </a:prstGeom>
          <a:noFill/>
          <a:ln>
            <a:noFill/>
          </a:ln>
        </p:spPr>
      </p:pic>
      <p:sp>
        <p:nvSpPr>
          <p:cNvPr id="5" name="Rectangle 4"/>
          <p:cNvSpPr/>
          <p:nvPr/>
        </p:nvSpPr>
        <p:spPr>
          <a:xfrm>
            <a:off x="431371" y="3247759"/>
            <a:ext cx="11568608" cy="954107"/>
          </a:xfrm>
          <a:prstGeom prst="rect">
            <a:avLst/>
          </a:prstGeom>
        </p:spPr>
        <p:txBody>
          <a:bodyPr wrap="square">
            <a:spAutoFit/>
          </a:bodyPr>
          <a:lstStyle/>
          <a:p>
            <a:pPr algn="just">
              <a:spcAft>
                <a:spcPts val="0"/>
              </a:spcAft>
            </a:pPr>
            <a:r>
              <a:rPr lang="en-US" sz="2800" b="1" dirty="0" smtClean="0">
                <a:effectLst/>
                <a:latin typeface="Arial" panose="020B0604020202020204" pitchFamily="34" charset="0"/>
                <a:ea typeface="Times New Roman"/>
                <a:cs typeface="Arial" panose="020B0604020202020204" pitchFamily="34" charset="0"/>
              </a:rPr>
              <a:t>Quan sát hình trên và cho biết cách đo chiều dài trong trường hợp nào nhanh và cho kết quả chính xác hơn? Tại sao?</a:t>
            </a:r>
            <a:endParaRPr lang="en-US" sz="2800" b="1" dirty="0">
              <a:effectLst/>
              <a:latin typeface="Arial" panose="020B0604020202020204" pitchFamily="34" charset="0"/>
              <a:ea typeface="Times New Roman"/>
              <a:cs typeface="Arial" panose="020B0604020202020204" pitchFamily="34" charset="0"/>
            </a:endParaRPr>
          </a:p>
        </p:txBody>
      </p:sp>
      <p:sp>
        <p:nvSpPr>
          <p:cNvPr id="6" name="Rectangle 5"/>
          <p:cNvSpPr/>
          <p:nvPr/>
        </p:nvSpPr>
        <p:spPr>
          <a:xfrm>
            <a:off x="839077" y="4781004"/>
            <a:ext cx="10753195" cy="1384995"/>
          </a:xfrm>
          <a:prstGeom prst="rect">
            <a:avLst/>
          </a:prstGeom>
        </p:spPr>
        <p:txBody>
          <a:bodyPr wrap="square">
            <a:spAutoFit/>
          </a:bodyPr>
          <a:lstStyle/>
          <a:p>
            <a:pPr indent="306070" algn="just">
              <a:spcAft>
                <a:spcPts val="0"/>
              </a:spcAft>
            </a:pPr>
            <a:r>
              <a:rPr lang="vi-VN" sz="2800" b="1" dirty="0" smtClean="0">
                <a:solidFill>
                  <a:srgbClr val="002060"/>
                </a:solidFill>
                <a:effectLst/>
                <a:ea typeface="Times New Roman"/>
              </a:rPr>
              <a:t>Cách thực hiện phép đo ở hình a) là nhanh và cho kết quả chính xác hơn so với cách đo ở hình b) vì ở hình b) giới hạn đo của thước nhỏ hơn chiều dài của bàn.</a:t>
            </a:r>
            <a:endParaRPr lang="en-US" sz="2800" b="1" dirty="0">
              <a:solidFill>
                <a:srgbClr val="002060"/>
              </a:solidFill>
              <a:effectLst/>
              <a:ea typeface="Times New Roman"/>
            </a:endParaRPr>
          </a:p>
        </p:txBody>
      </p:sp>
    </p:spTree>
    <p:extLst>
      <p:ext uri="{BB962C8B-B14F-4D97-AF65-F5344CB8AC3E}">
        <p14:creationId xmlns:p14="http://schemas.microsoft.com/office/powerpoint/2010/main" val="48655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86603" y="4869161"/>
            <a:ext cx="10945216" cy="954107"/>
          </a:xfrm>
          <a:prstGeom prst="rect">
            <a:avLst/>
          </a:prstGeom>
        </p:spPr>
        <p:txBody>
          <a:bodyPr wrap="square">
            <a:spAutoFit/>
          </a:bodyPr>
          <a:lstStyle/>
          <a:p>
            <a:r>
              <a:rPr lang="en-US" sz="2800" b="1" dirty="0">
                <a:latin typeface="Arial" panose="020B0604020202020204" pitchFamily="34" charset="0"/>
                <a:cs typeface="Arial" panose="020B0604020202020204" pitchFamily="34" charset="0"/>
              </a:rPr>
              <a:t>Quan sát hình </a:t>
            </a:r>
            <a:r>
              <a:rPr lang="en-US" sz="2800" b="1" dirty="0" smtClean="0">
                <a:latin typeface="Arial" panose="020B0604020202020204" pitchFamily="34" charset="0"/>
                <a:cs typeface="Arial" panose="020B0604020202020204" pitchFamily="34" charset="0"/>
              </a:rPr>
              <a:t>trên </a:t>
            </a:r>
            <a:r>
              <a:rPr lang="en-US" sz="2800" b="1" dirty="0">
                <a:latin typeface="Arial" panose="020B0604020202020204" pitchFamily="34" charset="0"/>
                <a:cs typeface="Arial" panose="020B0604020202020204" pitchFamily="34" charset="0"/>
              </a:rPr>
              <a:t>và cho biết cách đặt thước để đo chiều dài bút chì như thế nào là đúng?</a:t>
            </a:r>
          </a:p>
        </p:txBody>
      </p:sp>
      <p:sp>
        <p:nvSpPr>
          <p:cNvPr id="5" name="TextBox 4"/>
          <p:cNvSpPr txBox="1"/>
          <p:nvPr/>
        </p:nvSpPr>
        <p:spPr>
          <a:xfrm>
            <a:off x="4655840" y="4024228"/>
            <a:ext cx="1920213" cy="523220"/>
          </a:xfrm>
          <a:prstGeom prst="rect">
            <a:avLst/>
          </a:prstGeom>
          <a:noFill/>
        </p:spPr>
        <p:txBody>
          <a:bodyPr wrap="square" rtlCol="0">
            <a:spAutoFit/>
          </a:bodyPr>
          <a:lstStyle/>
          <a:p>
            <a:r>
              <a:rPr lang="en-US" sz="2800" b="1" dirty="0" smtClean="0">
                <a:solidFill>
                  <a:srgbClr val="C00000"/>
                </a:solidFill>
                <a:latin typeface="Arial" panose="020B0604020202020204" pitchFamily="34" charset="0"/>
                <a:cs typeface="Arial" panose="020B0604020202020204" pitchFamily="34" charset="0"/>
              </a:rPr>
              <a:t>Hình c</a:t>
            </a:r>
            <a:endParaRPr lang="en-US" sz="2800" b="1" dirty="0">
              <a:solidFill>
                <a:srgbClr val="C00000"/>
              </a:solidFill>
              <a:latin typeface="Arial" panose="020B0604020202020204" pitchFamily="34" charset="0"/>
              <a:cs typeface="Arial" panose="020B0604020202020204" pitchFamily="34" charset="0"/>
            </a:endParaRPr>
          </a:p>
        </p:txBody>
      </p:sp>
      <p:pic>
        <p:nvPicPr>
          <p:cNvPr id="4099" name="Picture 3" descr="C:\Users\STHC SCHOOL\Desktop\unnam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361" y="260648"/>
            <a:ext cx="11406297" cy="338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49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91477" y="4077072"/>
            <a:ext cx="9313035" cy="1255728"/>
          </a:xfrm>
          <a:prstGeom prst="rect">
            <a:avLst/>
          </a:prstGeom>
        </p:spPr>
        <p:txBody>
          <a:bodyPr wrap="square">
            <a:spAutoFit/>
          </a:bodyPr>
          <a:lstStyle/>
          <a:p>
            <a:pPr algn="just">
              <a:lnSpc>
                <a:spcPct val="135000"/>
              </a:lnSpc>
              <a:spcAft>
                <a:spcPts val="0"/>
              </a:spcAft>
            </a:pPr>
            <a:r>
              <a:rPr lang="en-US" sz="2800" b="1" dirty="0" smtClean="0">
                <a:effectLst/>
                <a:latin typeface="Arial" panose="020B0604020202020204" pitchFamily="34" charset="0"/>
                <a:ea typeface="Times New Roman"/>
                <a:cs typeface="Arial" panose="020B0604020202020204" pitchFamily="34" charset="0"/>
              </a:rPr>
              <a:t>Quan sát hình 4.5 và cho biết cách đặt mắt để đọc chiều dài bút chì như thế nào là đúng?</a:t>
            </a:r>
            <a:endParaRPr lang="en-US" sz="2800" b="1" dirty="0">
              <a:effectLst/>
              <a:latin typeface="Arial" panose="020B0604020202020204" pitchFamily="34" charset="0"/>
              <a:ea typeface="Times New Roman"/>
              <a:cs typeface="Arial" panose="020B0604020202020204" pitchFamily="34" charset="0"/>
            </a:endParaRPr>
          </a:p>
        </p:txBody>
      </p:sp>
      <p:pic>
        <p:nvPicPr>
          <p:cNvPr id="5124" name="Picture 4" descr="C:\Users\STHC SCHOOL\Desktop\hinh-c8-trang-10-sgk-vli-l-6.jpg"/>
          <p:cNvPicPr>
            <a:picLocks noChangeAspect="1" noChangeArrowheads="1"/>
          </p:cNvPicPr>
          <p:nvPr/>
        </p:nvPicPr>
        <p:blipFill rotWithShape="1">
          <a:blip r:embed="rId2">
            <a:extLst>
              <a:ext uri="{28A0092B-C50C-407E-A947-70E740481C1C}">
                <a14:useLocalDpi xmlns:a14="http://schemas.microsoft.com/office/drawing/2010/main" val="0"/>
              </a:ext>
            </a:extLst>
          </a:blip>
          <a:srcRect b="9492"/>
          <a:stretch/>
        </p:blipFill>
        <p:spPr bwMode="auto">
          <a:xfrm>
            <a:off x="2063553" y="548680"/>
            <a:ext cx="6575988" cy="28676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784299" y="2893080"/>
            <a:ext cx="1920213" cy="523220"/>
          </a:xfrm>
          <a:prstGeom prst="rect">
            <a:avLst/>
          </a:prstGeom>
          <a:noFill/>
        </p:spPr>
        <p:txBody>
          <a:bodyPr wrap="square" rtlCol="0">
            <a:spAutoFit/>
          </a:bodyPr>
          <a:lstStyle/>
          <a:p>
            <a:r>
              <a:rPr lang="en-US" sz="2800" b="1" dirty="0" smtClean="0">
                <a:solidFill>
                  <a:srgbClr val="C00000"/>
                </a:solidFill>
                <a:latin typeface="Arial" panose="020B0604020202020204" pitchFamily="34" charset="0"/>
                <a:cs typeface="Arial" panose="020B0604020202020204" pitchFamily="34" charset="0"/>
              </a:rPr>
              <a:t>Hình c</a:t>
            </a:r>
            <a:endParaRPr lang="en-US" sz="28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462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THC SCHOOL\Desktop\screenshot_11_98 (1).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 y="548681"/>
            <a:ext cx="11343521" cy="3173213"/>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3678800" y="260648"/>
            <a:ext cx="0" cy="7920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8925520" y="332656"/>
            <a:ext cx="0" cy="7920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719403" y="3760366"/>
            <a:ext cx="10945216" cy="954107"/>
          </a:xfrm>
          <a:prstGeom prst="rect">
            <a:avLst/>
          </a:prstGeom>
        </p:spPr>
        <p:txBody>
          <a:bodyPr wrap="square">
            <a:spAutoFit/>
          </a:bodyPr>
          <a:lstStyle/>
          <a:p>
            <a:r>
              <a:rPr lang="en-US" sz="2800" b="1" dirty="0" smtClean="0">
                <a:effectLst/>
                <a:latin typeface="Arial" panose="020B0604020202020204" pitchFamily="34" charset="0"/>
                <a:ea typeface="Calibri"/>
                <a:cs typeface="Arial" panose="020B0604020202020204" pitchFamily="34" charset="0"/>
              </a:rPr>
              <a:t>Quan sát hình 4.6 và cho biết kết quả đo chiều dài bút chì tương ứng ở các hình là bao nhiêu xentimet?</a:t>
            </a:r>
            <a:endParaRPr lang="en-US" sz="2800" b="1" dirty="0">
              <a:latin typeface="Arial" panose="020B0604020202020204" pitchFamily="34" charset="0"/>
              <a:cs typeface="Arial" panose="020B0604020202020204" pitchFamily="34" charset="0"/>
            </a:endParaRPr>
          </a:p>
        </p:txBody>
      </p:sp>
      <p:sp>
        <p:nvSpPr>
          <p:cNvPr id="8" name="TextBox 7"/>
          <p:cNvSpPr txBox="1"/>
          <p:nvPr/>
        </p:nvSpPr>
        <p:spPr>
          <a:xfrm>
            <a:off x="4271797" y="1612066"/>
            <a:ext cx="3264363" cy="523220"/>
          </a:xfrm>
          <a:prstGeom prst="rect">
            <a:avLst/>
          </a:prstGeom>
          <a:noFill/>
        </p:spPr>
        <p:txBody>
          <a:bodyPr wrap="square" rtlCol="0">
            <a:spAutoFit/>
          </a:bodyPr>
          <a:lstStyle/>
          <a:p>
            <a:r>
              <a:rPr lang="en-US" sz="2800" b="1" dirty="0" smtClean="0">
                <a:solidFill>
                  <a:srgbClr val="C00000"/>
                </a:solidFill>
                <a:latin typeface="Arial" panose="020B0604020202020204" pitchFamily="34" charset="0"/>
                <a:cs typeface="Arial" panose="020B0604020202020204" pitchFamily="34" charset="0"/>
              </a:rPr>
              <a:t>ĐCNN: 0,1cm</a:t>
            </a:r>
            <a:endParaRPr lang="en-US" sz="2800" b="1" dirty="0">
              <a:solidFill>
                <a:srgbClr val="C00000"/>
              </a:solidFill>
              <a:latin typeface="Arial" panose="020B0604020202020204" pitchFamily="34" charset="0"/>
              <a:cs typeface="Arial" panose="020B0604020202020204" pitchFamily="34" charset="0"/>
            </a:endParaRPr>
          </a:p>
        </p:txBody>
      </p:sp>
      <p:sp>
        <p:nvSpPr>
          <p:cNvPr id="11" name="TextBox 10"/>
          <p:cNvSpPr txBox="1"/>
          <p:nvPr/>
        </p:nvSpPr>
        <p:spPr>
          <a:xfrm>
            <a:off x="1007435" y="5301208"/>
            <a:ext cx="8160907" cy="523220"/>
          </a:xfrm>
          <a:prstGeom prst="rect">
            <a:avLst/>
          </a:prstGeom>
          <a:noFill/>
        </p:spPr>
        <p:txBody>
          <a:bodyPr wrap="square" rtlCol="0">
            <a:spAutoFit/>
          </a:bodyPr>
          <a:lstStyle/>
          <a:p>
            <a:r>
              <a:rPr lang="en-US" sz="2800" b="1" dirty="0" smtClean="0">
                <a:solidFill>
                  <a:srgbClr val="C00000"/>
                </a:solidFill>
                <a:latin typeface="Arial" panose="020B0604020202020204" pitchFamily="34" charset="0"/>
                <a:cs typeface="Arial" panose="020B0604020202020204" pitchFamily="34" charset="0"/>
              </a:rPr>
              <a:t>Hình 4.6a: cây bút chì dài 6,8cm</a:t>
            </a:r>
            <a:endParaRPr lang="en-US" sz="2800" b="1" dirty="0">
              <a:solidFill>
                <a:srgbClr val="C00000"/>
              </a:solidFill>
              <a:latin typeface="Arial" panose="020B0604020202020204" pitchFamily="34" charset="0"/>
              <a:cs typeface="Arial" panose="020B0604020202020204" pitchFamily="34" charset="0"/>
            </a:endParaRPr>
          </a:p>
        </p:txBody>
      </p:sp>
      <p:sp>
        <p:nvSpPr>
          <p:cNvPr id="12" name="TextBox 11"/>
          <p:cNvSpPr txBox="1"/>
          <p:nvPr/>
        </p:nvSpPr>
        <p:spPr>
          <a:xfrm>
            <a:off x="1007435" y="5829736"/>
            <a:ext cx="8160907" cy="523220"/>
          </a:xfrm>
          <a:prstGeom prst="rect">
            <a:avLst/>
          </a:prstGeom>
          <a:noFill/>
        </p:spPr>
        <p:txBody>
          <a:bodyPr wrap="square" rtlCol="0">
            <a:spAutoFit/>
          </a:bodyPr>
          <a:lstStyle/>
          <a:p>
            <a:r>
              <a:rPr lang="en-US" sz="2800" b="1" dirty="0" smtClean="0">
                <a:solidFill>
                  <a:srgbClr val="C00000"/>
                </a:solidFill>
                <a:latin typeface="Arial" panose="020B0604020202020204" pitchFamily="34" charset="0"/>
                <a:cs typeface="Arial" panose="020B0604020202020204" pitchFamily="34" charset="0"/>
              </a:rPr>
              <a:t>Hình 4.6b: cây bút chì dài 7,0cm</a:t>
            </a:r>
            <a:endParaRPr lang="en-US" sz="28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856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C:\Users\STHC SCHOOL\Desktop\c9-trang-10-sgk-vat-li-6-c2.jpg"/>
          <p:cNvPicPr>
            <a:picLocks noChangeAspect="1" noChangeArrowheads="1"/>
          </p:cNvPicPr>
          <p:nvPr/>
        </p:nvPicPr>
        <p:blipFill rotWithShape="1">
          <a:blip r:embed="rId2">
            <a:extLst>
              <a:ext uri="{28A0092B-C50C-407E-A947-70E740481C1C}">
                <a14:useLocalDpi xmlns:a14="http://schemas.microsoft.com/office/drawing/2010/main" val="0"/>
              </a:ext>
            </a:extLst>
          </a:blip>
          <a:srcRect b="19313"/>
          <a:stretch/>
        </p:blipFill>
        <p:spPr bwMode="auto">
          <a:xfrm>
            <a:off x="3983765" y="776754"/>
            <a:ext cx="7311099" cy="380970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19403" y="4941169"/>
            <a:ext cx="10945216" cy="954107"/>
          </a:xfrm>
          <a:prstGeom prst="rect">
            <a:avLst/>
          </a:prstGeom>
        </p:spPr>
        <p:txBody>
          <a:bodyPr wrap="square">
            <a:spAutoFit/>
          </a:bodyPr>
          <a:lstStyle/>
          <a:p>
            <a:r>
              <a:rPr lang="en-US" sz="2800" b="1" dirty="0" smtClean="0">
                <a:effectLst/>
                <a:latin typeface="Arial" panose="020B0604020202020204" pitchFamily="34" charset="0"/>
                <a:ea typeface="Calibri"/>
                <a:cs typeface="Arial" panose="020B0604020202020204" pitchFamily="34" charset="0"/>
              </a:rPr>
              <a:t>Quan sát hình 4.6 và cho biết kết quả đo chiều dài bút chì tương ứng ở các hình là bao nhiêu xentimet?</a:t>
            </a:r>
            <a:endParaRPr lang="en-US" sz="2800" b="1" dirty="0">
              <a:latin typeface="Arial" panose="020B0604020202020204" pitchFamily="34" charset="0"/>
              <a:cs typeface="Arial" panose="020B0604020202020204" pitchFamily="34" charset="0"/>
            </a:endParaRPr>
          </a:p>
        </p:txBody>
      </p:sp>
      <p:sp>
        <p:nvSpPr>
          <p:cNvPr id="6" name="TextBox 5"/>
          <p:cNvSpPr txBox="1"/>
          <p:nvPr/>
        </p:nvSpPr>
        <p:spPr>
          <a:xfrm>
            <a:off x="485776" y="1772816"/>
            <a:ext cx="8160907" cy="523220"/>
          </a:xfrm>
          <a:prstGeom prst="rect">
            <a:avLst/>
          </a:prstGeom>
          <a:noFill/>
        </p:spPr>
        <p:txBody>
          <a:bodyPr wrap="square" rtlCol="0">
            <a:spAutoFit/>
          </a:bodyPr>
          <a:lstStyle/>
          <a:p>
            <a:r>
              <a:rPr lang="en-US" sz="2800" b="1" dirty="0" smtClean="0">
                <a:solidFill>
                  <a:srgbClr val="C00000"/>
                </a:solidFill>
                <a:latin typeface="Arial" panose="020B0604020202020204" pitchFamily="34" charset="0"/>
                <a:cs typeface="Arial" panose="020B0604020202020204" pitchFamily="34" charset="0"/>
              </a:rPr>
              <a:t>Hình a: cây bút chì dài 7,0cm</a:t>
            </a:r>
            <a:endParaRPr lang="en-US" sz="2800" b="1" dirty="0">
              <a:solidFill>
                <a:srgbClr val="C00000"/>
              </a:solidFill>
              <a:latin typeface="Arial" panose="020B0604020202020204" pitchFamily="34" charset="0"/>
              <a:cs typeface="Arial" panose="020B0604020202020204" pitchFamily="34" charset="0"/>
            </a:endParaRPr>
          </a:p>
        </p:txBody>
      </p:sp>
      <p:sp>
        <p:nvSpPr>
          <p:cNvPr id="7" name="TextBox 6"/>
          <p:cNvSpPr txBox="1"/>
          <p:nvPr/>
        </p:nvSpPr>
        <p:spPr>
          <a:xfrm>
            <a:off x="527381" y="656226"/>
            <a:ext cx="3264363" cy="523220"/>
          </a:xfrm>
          <a:prstGeom prst="rect">
            <a:avLst/>
          </a:prstGeom>
          <a:noFill/>
        </p:spPr>
        <p:txBody>
          <a:bodyPr wrap="square" rtlCol="0">
            <a:spAutoFit/>
          </a:bodyPr>
          <a:lstStyle/>
          <a:p>
            <a:r>
              <a:rPr lang="en-US" sz="2800" b="1" dirty="0" smtClean="0">
                <a:solidFill>
                  <a:srgbClr val="C00000"/>
                </a:solidFill>
                <a:latin typeface="Arial" panose="020B0604020202020204" pitchFamily="34" charset="0"/>
                <a:cs typeface="Arial" panose="020B0604020202020204" pitchFamily="34" charset="0"/>
              </a:rPr>
              <a:t>ĐCNN: 1cm</a:t>
            </a:r>
            <a:endParaRPr lang="en-US" sz="2800" b="1" dirty="0">
              <a:solidFill>
                <a:srgbClr val="C00000"/>
              </a:solidFill>
              <a:latin typeface="Arial" panose="020B0604020202020204" pitchFamily="34" charset="0"/>
              <a:cs typeface="Arial" panose="020B0604020202020204" pitchFamily="34" charset="0"/>
            </a:endParaRPr>
          </a:p>
        </p:txBody>
      </p:sp>
      <p:cxnSp>
        <p:nvCxnSpPr>
          <p:cNvPr id="8" name="Straight Connector 7"/>
          <p:cNvCxnSpPr/>
          <p:nvPr/>
        </p:nvCxnSpPr>
        <p:spPr>
          <a:xfrm>
            <a:off x="9710539" y="633346"/>
            <a:ext cx="0" cy="7920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518517" y="2034426"/>
            <a:ext cx="0" cy="49605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31371" y="2996952"/>
            <a:ext cx="8160907" cy="523220"/>
          </a:xfrm>
          <a:prstGeom prst="rect">
            <a:avLst/>
          </a:prstGeom>
          <a:noFill/>
        </p:spPr>
        <p:txBody>
          <a:bodyPr wrap="square" rtlCol="0">
            <a:spAutoFit/>
          </a:bodyPr>
          <a:lstStyle/>
          <a:p>
            <a:r>
              <a:rPr lang="en-US" sz="2800" b="1" dirty="0" smtClean="0">
                <a:solidFill>
                  <a:srgbClr val="C00000"/>
                </a:solidFill>
                <a:latin typeface="Arial" panose="020B0604020202020204" pitchFamily="34" charset="0"/>
                <a:cs typeface="Arial" panose="020B0604020202020204" pitchFamily="34" charset="0"/>
              </a:rPr>
              <a:t>Hình b: cây bút chì dài 7,0cm</a:t>
            </a:r>
            <a:endParaRPr lang="en-US" sz="2800" b="1" dirty="0">
              <a:solidFill>
                <a:srgbClr val="C00000"/>
              </a:solidFill>
              <a:latin typeface="Arial" panose="020B0604020202020204" pitchFamily="34" charset="0"/>
              <a:cs typeface="Arial" panose="020B0604020202020204" pitchFamily="34" charset="0"/>
            </a:endParaRPr>
          </a:p>
        </p:txBody>
      </p:sp>
      <p:sp>
        <p:nvSpPr>
          <p:cNvPr id="14" name="TextBox 13"/>
          <p:cNvSpPr txBox="1"/>
          <p:nvPr/>
        </p:nvSpPr>
        <p:spPr>
          <a:xfrm>
            <a:off x="431371" y="4324848"/>
            <a:ext cx="8160907" cy="523220"/>
          </a:xfrm>
          <a:prstGeom prst="rect">
            <a:avLst/>
          </a:prstGeom>
          <a:noFill/>
        </p:spPr>
        <p:txBody>
          <a:bodyPr wrap="square" rtlCol="0">
            <a:spAutoFit/>
          </a:bodyPr>
          <a:lstStyle/>
          <a:p>
            <a:r>
              <a:rPr lang="en-US" sz="2800" b="1" dirty="0" smtClean="0">
                <a:solidFill>
                  <a:srgbClr val="C00000"/>
                </a:solidFill>
                <a:latin typeface="Arial" panose="020B0604020202020204" pitchFamily="34" charset="0"/>
                <a:cs typeface="Arial" panose="020B0604020202020204" pitchFamily="34" charset="0"/>
              </a:rPr>
              <a:t>Hình c: cây bút chì dài 7,0cm</a:t>
            </a:r>
            <a:endParaRPr lang="en-US" sz="2800" b="1" dirty="0">
              <a:solidFill>
                <a:srgbClr val="C00000"/>
              </a:solidFill>
              <a:latin typeface="Arial" panose="020B0604020202020204" pitchFamily="34" charset="0"/>
              <a:cs typeface="Arial" panose="020B0604020202020204" pitchFamily="34" charset="0"/>
            </a:endParaRPr>
          </a:p>
        </p:txBody>
      </p:sp>
      <p:cxnSp>
        <p:nvCxnSpPr>
          <p:cNvPr id="16" name="Straight Connector 15"/>
          <p:cNvCxnSpPr/>
          <p:nvPr/>
        </p:nvCxnSpPr>
        <p:spPr>
          <a:xfrm>
            <a:off x="9936427" y="3272146"/>
            <a:ext cx="0" cy="49605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487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3" grpId="0"/>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0" y="44625"/>
            <a:ext cx="6096000" cy="954107"/>
          </a:xfrm>
          <a:prstGeom prst="rect">
            <a:avLst/>
          </a:prstGeom>
        </p:spPr>
        <p:txBody>
          <a:bodyPr>
            <a:spAutoFit/>
          </a:bodyPr>
          <a:lstStyle/>
          <a:p>
            <a:pPr algn="ctr"/>
            <a:r>
              <a:rPr lang="en-US" sz="2800" b="1" dirty="0" smtClean="0">
                <a:solidFill>
                  <a:srgbClr val="FF0000"/>
                </a:solidFill>
                <a:latin typeface="Arial" panose="020B0604020202020204" pitchFamily="34" charset="0"/>
                <a:cs typeface="Arial" panose="020B0604020202020204" pitchFamily="34" charset="0"/>
              </a:rPr>
              <a:t>CHỦ ĐỀ 1: CÁC PHÉP ĐO</a:t>
            </a:r>
          </a:p>
          <a:p>
            <a:pPr algn="ctr"/>
            <a:r>
              <a:rPr lang="en-US" sz="2800" b="1" dirty="0" smtClean="0">
                <a:solidFill>
                  <a:srgbClr val="FF0000"/>
                </a:solidFill>
                <a:latin typeface="Arial" panose="020B0604020202020204" pitchFamily="34" charset="0"/>
                <a:cs typeface="Arial" panose="020B0604020202020204" pitchFamily="34" charset="0"/>
              </a:rPr>
              <a:t>BÀI 4: ĐO CHIỀU DÀI</a:t>
            </a:r>
            <a:endParaRPr lang="en-US" sz="2800" b="1" dirty="0">
              <a:solidFill>
                <a:srgbClr val="FF0000"/>
              </a:solidFill>
              <a:latin typeface="Arial" panose="020B0604020202020204" pitchFamily="34" charset="0"/>
              <a:cs typeface="Arial" panose="020B0604020202020204" pitchFamily="34" charset="0"/>
            </a:endParaRPr>
          </a:p>
        </p:txBody>
      </p:sp>
      <p:sp>
        <p:nvSpPr>
          <p:cNvPr id="2" name="Rectangle 1"/>
          <p:cNvSpPr/>
          <p:nvPr/>
        </p:nvSpPr>
        <p:spPr>
          <a:xfrm>
            <a:off x="595115" y="1431940"/>
            <a:ext cx="5331909" cy="523220"/>
          </a:xfrm>
          <a:prstGeom prst="rect">
            <a:avLst/>
          </a:prstGeom>
        </p:spPr>
        <p:txBody>
          <a:bodyPr wrap="none">
            <a:spAutoFit/>
          </a:bodyPr>
          <a:lstStyle/>
          <a:p>
            <a:r>
              <a:rPr lang="vi-VN" sz="2800" b="1" dirty="0">
                <a:solidFill>
                  <a:srgbClr val="002060"/>
                </a:solidFill>
                <a:latin typeface="Arial" panose="020B0604020202020204" pitchFamily="34" charset="0"/>
                <a:cs typeface="Arial" panose="020B0604020202020204" pitchFamily="34" charset="0"/>
              </a:rPr>
              <a:t>2. THỰC HÀNH ĐO CHIỀU DÀI</a:t>
            </a:r>
            <a:endParaRPr lang="en-US" sz="2800" b="1" dirty="0">
              <a:solidFill>
                <a:srgbClr val="002060"/>
              </a:solidFill>
              <a:latin typeface="Arial" panose="020B0604020202020204" pitchFamily="34" charset="0"/>
              <a:cs typeface="Arial" panose="020B0604020202020204" pitchFamily="34" charset="0"/>
            </a:endParaRPr>
          </a:p>
        </p:txBody>
      </p:sp>
      <p:sp>
        <p:nvSpPr>
          <p:cNvPr id="3" name="Rectangle 2"/>
          <p:cNvSpPr/>
          <p:nvPr/>
        </p:nvSpPr>
        <p:spPr>
          <a:xfrm>
            <a:off x="595115" y="908720"/>
            <a:ext cx="6793848" cy="523220"/>
          </a:xfrm>
          <a:prstGeom prst="rect">
            <a:avLst/>
          </a:prstGeom>
        </p:spPr>
        <p:txBody>
          <a:bodyPr wrap="none">
            <a:spAutoFit/>
          </a:bodyPr>
          <a:lstStyle/>
          <a:p>
            <a:r>
              <a:rPr lang="vi-VN" sz="2800" b="1" dirty="0">
                <a:solidFill>
                  <a:srgbClr val="002060"/>
                </a:solidFill>
              </a:rPr>
              <a:t>1. ĐƠN VỊ VÀ DỤNG CỤ ĐO CHIỀU DÀI</a:t>
            </a:r>
            <a:endParaRPr lang="en-US" sz="2800" dirty="0">
              <a:solidFill>
                <a:srgbClr val="002060"/>
              </a:solidFill>
            </a:endParaRPr>
          </a:p>
        </p:txBody>
      </p:sp>
      <p:sp>
        <p:nvSpPr>
          <p:cNvPr id="9" name="Rectangle 8"/>
          <p:cNvSpPr/>
          <p:nvPr/>
        </p:nvSpPr>
        <p:spPr>
          <a:xfrm>
            <a:off x="595115" y="1988841"/>
            <a:ext cx="11453547" cy="3805144"/>
          </a:xfrm>
          <a:prstGeom prst="rect">
            <a:avLst/>
          </a:prstGeom>
        </p:spPr>
        <p:txBody>
          <a:bodyPr wrap="square">
            <a:spAutoFit/>
          </a:bodyPr>
          <a:lstStyle/>
          <a:p>
            <a:pPr algn="just">
              <a:lnSpc>
                <a:spcPct val="116000"/>
              </a:lnSpc>
              <a:spcAft>
                <a:spcPts val="0"/>
              </a:spcAft>
            </a:pPr>
            <a:r>
              <a:rPr lang="en-US" sz="2600" b="1" dirty="0" smtClean="0">
                <a:effectLst/>
                <a:latin typeface="Arial" panose="020B0604020202020204" pitchFamily="34" charset="0"/>
                <a:ea typeface="Times New Roman"/>
                <a:cs typeface="Arial" panose="020B0604020202020204" pitchFamily="34" charset="0"/>
              </a:rPr>
              <a:t>Khi đo chiều dài của một vật bằng thước, ta cần thực hiện các bước sau:</a:t>
            </a:r>
          </a:p>
          <a:p>
            <a:pPr algn="just">
              <a:lnSpc>
                <a:spcPct val="116000"/>
              </a:lnSpc>
              <a:spcAft>
                <a:spcPts val="0"/>
              </a:spcAft>
            </a:pPr>
            <a:r>
              <a:rPr lang="en-US" sz="2600" b="1" i="1" u="sng" dirty="0" smtClean="0">
                <a:effectLst/>
                <a:latin typeface="Arial" panose="020B0604020202020204" pitchFamily="34" charset="0"/>
                <a:ea typeface="Times New Roman"/>
                <a:cs typeface="Arial" panose="020B0604020202020204" pitchFamily="34" charset="0"/>
              </a:rPr>
              <a:t>Bước 1</a:t>
            </a:r>
            <a:r>
              <a:rPr lang="en-US" sz="2600" b="1" i="1" dirty="0" smtClean="0">
                <a:effectLst/>
                <a:latin typeface="Arial" panose="020B0604020202020204" pitchFamily="34" charset="0"/>
                <a:ea typeface="Times New Roman"/>
                <a:cs typeface="Arial" panose="020B0604020202020204" pitchFamily="34" charset="0"/>
              </a:rPr>
              <a:t>:</a:t>
            </a:r>
            <a:r>
              <a:rPr lang="en-US" sz="2600" b="1" dirty="0" smtClean="0">
                <a:effectLst/>
                <a:latin typeface="Arial" panose="020B0604020202020204" pitchFamily="34" charset="0"/>
                <a:ea typeface="Times New Roman"/>
                <a:cs typeface="Arial" panose="020B0604020202020204" pitchFamily="34" charset="0"/>
              </a:rPr>
              <a:t> Ước lượng chiều dài của vật cần đo.</a:t>
            </a:r>
          </a:p>
          <a:p>
            <a:pPr algn="just">
              <a:lnSpc>
                <a:spcPct val="116000"/>
              </a:lnSpc>
              <a:spcAft>
                <a:spcPts val="0"/>
              </a:spcAft>
            </a:pPr>
            <a:r>
              <a:rPr lang="en-US" sz="2600" b="1" i="1" u="sng" dirty="0" smtClean="0">
                <a:effectLst/>
                <a:latin typeface="Arial" panose="020B0604020202020204" pitchFamily="34" charset="0"/>
                <a:ea typeface="Times New Roman"/>
                <a:cs typeface="Arial" panose="020B0604020202020204" pitchFamily="34" charset="0"/>
              </a:rPr>
              <a:t>Bước 2</a:t>
            </a:r>
            <a:r>
              <a:rPr lang="en-US" sz="2600" b="1" i="1" dirty="0" smtClean="0">
                <a:effectLst/>
                <a:latin typeface="Arial" panose="020B0604020202020204" pitchFamily="34" charset="0"/>
                <a:ea typeface="Times New Roman"/>
                <a:cs typeface="Arial" panose="020B0604020202020204" pitchFamily="34" charset="0"/>
              </a:rPr>
              <a:t>:</a:t>
            </a:r>
            <a:r>
              <a:rPr lang="en-US" sz="2600" b="1" dirty="0" smtClean="0">
                <a:effectLst/>
                <a:latin typeface="Arial" panose="020B0604020202020204" pitchFamily="34" charset="0"/>
                <a:ea typeface="Times New Roman"/>
                <a:cs typeface="Arial" panose="020B0604020202020204" pitchFamily="34" charset="0"/>
              </a:rPr>
              <a:t> Chọn thước đo có GHĐ và ĐCNN phù hợp.</a:t>
            </a:r>
          </a:p>
          <a:p>
            <a:pPr algn="just">
              <a:lnSpc>
                <a:spcPct val="116000"/>
              </a:lnSpc>
              <a:spcAft>
                <a:spcPts val="0"/>
              </a:spcAft>
            </a:pPr>
            <a:r>
              <a:rPr lang="en-US" sz="2600" b="1" i="1" u="sng" dirty="0" smtClean="0">
                <a:effectLst/>
                <a:latin typeface="Arial" panose="020B0604020202020204" pitchFamily="34" charset="0"/>
                <a:ea typeface="Times New Roman"/>
                <a:cs typeface="Arial" panose="020B0604020202020204" pitchFamily="34" charset="0"/>
              </a:rPr>
              <a:t>Bước 3</a:t>
            </a:r>
            <a:r>
              <a:rPr lang="en-US" sz="2600" b="1" i="1" dirty="0" smtClean="0">
                <a:effectLst/>
                <a:latin typeface="Arial" panose="020B0604020202020204" pitchFamily="34" charset="0"/>
                <a:ea typeface="Times New Roman"/>
                <a:cs typeface="Arial" panose="020B0604020202020204" pitchFamily="34" charset="0"/>
              </a:rPr>
              <a:t>:</a:t>
            </a:r>
            <a:r>
              <a:rPr lang="en-US" sz="2600" b="1" dirty="0" smtClean="0">
                <a:effectLst/>
                <a:latin typeface="Arial" panose="020B0604020202020204" pitchFamily="34" charset="0"/>
                <a:ea typeface="Times New Roman"/>
                <a:cs typeface="Arial" panose="020B0604020202020204" pitchFamily="34" charset="0"/>
              </a:rPr>
              <a:t> Đặt thước đo đúng cách.</a:t>
            </a:r>
          </a:p>
          <a:p>
            <a:pPr algn="just">
              <a:lnSpc>
                <a:spcPct val="116000"/>
              </a:lnSpc>
              <a:spcAft>
                <a:spcPts val="0"/>
              </a:spcAft>
            </a:pPr>
            <a:r>
              <a:rPr lang="en-US" sz="2600" b="1" i="1" u="sng" dirty="0" smtClean="0">
                <a:effectLst/>
                <a:latin typeface="Arial" panose="020B0604020202020204" pitchFamily="34" charset="0"/>
                <a:ea typeface="Calibri"/>
                <a:cs typeface="Arial" panose="020B0604020202020204" pitchFamily="34" charset="0"/>
              </a:rPr>
              <a:t>Bước 4</a:t>
            </a:r>
            <a:r>
              <a:rPr lang="en-US" sz="2600" b="1" i="1" dirty="0" smtClean="0">
                <a:effectLst/>
                <a:latin typeface="Arial" panose="020B0604020202020204" pitchFamily="34" charset="0"/>
                <a:ea typeface="Calibri"/>
                <a:cs typeface="Arial" panose="020B0604020202020204" pitchFamily="34" charset="0"/>
              </a:rPr>
              <a:t>:</a:t>
            </a:r>
            <a:r>
              <a:rPr lang="en-US" sz="2600" b="1" dirty="0" smtClean="0">
                <a:effectLst/>
                <a:latin typeface="Arial" panose="020B0604020202020204" pitchFamily="34" charset="0"/>
                <a:ea typeface="Calibri"/>
                <a:cs typeface="Arial" panose="020B0604020202020204" pitchFamily="34" charset="0"/>
              </a:rPr>
              <a:t> Đặt mắt vuông góc với thước, đọc giá trị chiều dài của vật cần đo theo giá trị của vạch chia gần nhất với đầu kia của vật.</a:t>
            </a:r>
          </a:p>
          <a:p>
            <a:pPr algn="just">
              <a:lnSpc>
                <a:spcPct val="116000"/>
              </a:lnSpc>
              <a:spcAft>
                <a:spcPts val="0"/>
              </a:spcAft>
            </a:pPr>
            <a:r>
              <a:rPr lang="en-US" sz="2600" b="1" i="1" u="sng" dirty="0" smtClean="0">
                <a:effectLst/>
                <a:latin typeface="Arial" panose="020B0604020202020204" pitchFamily="34" charset="0"/>
                <a:ea typeface="Calibri"/>
                <a:cs typeface="Arial" panose="020B0604020202020204" pitchFamily="34" charset="0"/>
              </a:rPr>
              <a:t>Bước 5</a:t>
            </a:r>
            <a:r>
              <a:rPr lang="en-US" sz="2600" b="1" i="1" dirty="0" smtClean="0">
                <a:effectLst/>
                <a:latin typeface="Arial" panose="020B0604020202020204" pitchFamily="34" charset="0"/>
                <a:ea typeface="Calibri"/>
                <a:cs typeface="Arial" panose="020B0604020202020204" pitchFamily="34" charset="0"/>
              </a:rPr>
              <a:t>: </a:t>
            </a:r>
            <a:r>
              <a:rPr lang="en-US" sz="2600" b="1" dirty="0" smtClean="0">
                <a:effectLst/>
                <a:latin typeface="Arial" panose="020B0604020202020204" pitchFamily="34" charset="0"/>
                <a:ea typeface="Calibri"/>
                <a:cs typeface="Arial" panose="020B0604020202020204" pitchFamily="34" charset="0"/>
              </a:rPr>
              <a:t>Ghi kết quả đo theo đơn vị ĐCNN cho mỗi lần đo.</a:t>
            </a:r>
            <a:endParaRPr lang="en-US" sz="2600" b="1" dirty="0">
              <a:effectLst/>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310436985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extLst>
              <a:ext uri="{28A0092B-C50C-407E-A947-70E740481C1C}">
                <a14:useLocalDpi xmlns:a14="http://schemas.microsoft.com/office/drawing/2010/main" val="0"/>
              </a:ext>
            </a:extLst>
          </a:blip>
          <a:srcRect l="50000"/>
          <a:stretch/>
        </p:blipFill>
        <p:spPr bwMode="auto">
          <a:xfrm>
            <a:off x="335361" y="260648"/>
            <a:ext cx="3997087" cy="3600400"/>
          </a:xfrm>
          <a:prstGeom prst="rect">
            <a:avLst/>
          </a:prstGeom>
          <a:noFill/>
          <a:ln>
            <a:no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2447" y="158949"/>
            <a:ext cx="7574067" cy="3803799"/>
          </a:xfrm>
          <a:prstGeom prst="rect">
            <a:avLst/>
          </a:prstGeom>
        </p:spPr>
      </p:pic>
      <p:grpSp>
        <p:nvGrpSpPr>
          <p:cNvPr id="6" name="Group 25">
            <a:extLst>
              <a:ext uri="{FF2B5EF4-FFF2-40B4-BE49-F238E27FC236}">
                <a16:creationId xmlns="" xmlns:a16="http://schemas.microsoft.com/office/drawing/2014/main" id="{9C037C48-7E68-4F04-955F-D6EF230E456A}"/>
              </a:ext>
            </a:extLst>
          </p:cNvPr>
          <p:cNvGrpSpPr>
            <a:grpSpLocks/>
          </p:cNvGrpSpPr>
          <p:nvPr/>
        </p:nvGrpSpPr>
        <p:grpSpPr bwMode="auto">
          <a:xfrm>
            <a:off x="593487" y="4320206"/>
            <a:ext cx="4384231" cy="2942477"/>
            <a:chOff x="1146175" y="2601913"/>
            <a:chExt cx="5689600" cy="4299811"/>
          </a:xfrm>
        </p:grpSpPr>
        <p:sp>
          <p:nvSpPr>
            <p:cNvPr id="7" name="Oval 6">
              <a:extLst>
                <a:ext uri="{FF2B5EF4-FFF2-40B4-BE49-F238E27FC236}">
                  <a16:creationId xmlns="" xmlns:a16="http://schemas.microsoft.com/office/drawing/2014/main" id="{144DA7FC-6D0E-44BA-8697-EF7A777AA84D}"/>
                </a:ext>
              </a:extLst>
            </p:cNvPr>
            <p:cNvSpPr/>
            <p:nvPr/>
          </p:nvSpPr>
          <p:spPr>
            <a:xfrm>
              <a:off x="2084387" y="2601913"/>
              <a:ext cx="935038" cy="936625"/>
            </a:xfrm>
            <a:prstGeom prst="ellipse">
              <a:avLst/>
            </a:prstGeom>
            <a:noFill/>
            <a:ln w="57150" cap="flat" cmpd="sng" algn="ctr">
              <a:solidFill>
                <a:sysClr val="windowText" lastClr="000000"/>
              </a:solidFill>
              <a:prstDash val="solid"/>
              <a:miter lim="800000"/>
            </a:ln>
            <a:effectLst/>
          </p:spPr>
          <p:txBody>
            <a:bodyPr anchor="ctr"/>
            <a:lstStyle/>
            <a:p>
              <a:pPr marL="0" marR="0" lvl="0" indent="0" algn="ctr" defTabSz="717164" eaLnBrk="0" fontAlgn="base" latinLnBrk="0" hangingPunct="0">
                <a:lnSpc>
                  <a:spcPct val="100000"/>
                </a:lnSpc>
                <a:spcBef>
                  <a:spcPct val="0"/>
                </a:spcBef>
                <a:spcAft>
                  <a:spcPct val="0"/>
                </a:spcAft>
                <a:buClrTx/>
                <a:buSzTx/>
                <a:buFontTx/>
                <a:buNone/>
                <a:tabLst/>
                <a:defRPr/>
              </a:pPr>
              <a:endParaRPr kumimoji="0" lang="vi-VN" sz="1412" b="0" i="0" u="none" strike="noStrike" kern="0" cap="none" spc="0" normalizeH="0" baseline="0" noProof="0">
                <a:ln>
                  <a:noFill/>
                </a:ln>
                <a:solidFill>
                  <a:prstClr val="white"/>
                </a:solidFill>
                <a:effectLst/>
                <a:uLnTx/>
                <a:uFillTx/>
                <a:latin typeface="Arial"/>
              </a:endParaRPr>
            </a:p>
          </p:txBody>
        </p:sp>
        <p:sp>
          <p:nvSpPr>
            <p:cNvPr id="8" name="Oval 7">
              <a:extLst>
                <a:ext uri="{FF2B5EF4-FFF2-40B4-BE49-F238E27FC236}">
                  <a16:creationId xmlns="" xmlns:a16="http://schemas.microsoft.com/office/drawing/2014/main" id="{B898A639-ACF9-46EB-A53A-5069F4369A50}"/>
                </a:ext>
              </a:extLst>
            </p:cNvPr>
            <p:cNvSpPr/>
            <p:nvPr/>
          </p:nvSpPr>
          <p:spPr>
            <a:xfrm>
              <a:off x="4964112" y="2601913"/>
              <a:ext cx="936625" cy="936625"/>
            </a:xfrm>
            <a:prstGeom prst="ellipse">
              <a:avLst/>
            </a:prstGeom>
            <a:noFill/>
            <a:ln w="57150" cap="flat" cmpd="sng" algn="ctr">
              <a:solidFill>
                <a:sysClr val="windowText" lastClr="000000"/>
              </a:solidFill>
              <a:prstDash val="solid"/>
              <a:miter lim="800000"/>
            </a:ln>
            <a:effectLst/>
          </p:spPr>
          <p:txBody>
            <a:bodyPr anchor="ctr"/>
            <a:lstStyle/>
            <a:p>
              <a:pPr marL="0" marR="0" lvl="0" indent="0" algn="ctr" defTabSz="717164" eaLnBrk="0" fontAlgn="base" latinLnBrk="0" hangingPunct="0">
                <a:lnSpc>
                  <a:spcPct val="100000"/>
                </a:lnSpc>
                <a:spcBef>
                  <a:spcPct val="0"/>
                </a:spcBef>
                <a:spcAft>
                  <a:spcPct val="0"/>
                </a:spcAft>
                <a:buClrTx/>
                <a:buSzTx/>
                <a:buFontTx/>
                <a:buNone/>
                <a:tabLst/>
                <a:defRPr/>
              </a:pPr>
              <a:endParaRPr kumimoji="0" lang="vi-VN" sz="1412" b="0" i="0" u="none" strike="noStrike" kern="0" cap="none" spc="0" normalizeH="0" baseline="0" noProof="0">
                <a:ln>
                  <a:noFill/>
                </a:ln>
                <a:solidFill>
                  <a:prstClr val="white"/>
                </a:solidFill>
                <a:effectLst/>
                <a:uLnTx/>
                <a:uFillTx/>
                <a:latin typeface="Arial"/>
              </a:endParaRPr>
            </a:p>
          </p:txBody>
        </p:sp>
        <p:cxnSp>
          <p:nvCxnSpPr>
            <p:cNvPr id="9" name="Straight Connector 8">
              <a:extLst>
                <a:ext uri="{FF2B5EF4-FFF2-40B4-BE49-F238E27FC236}">
                  <a16:creationId xmlns="" xmlns:a16="http://schemas.microsoft.com/office/drawing/2014/main" id="{56B20633-ECA0-471E-9143-15E6998852B8}"/>
                </a:ext>
              </a:extLst>
            </p:cNvPr>
            <p:cNvCxnSpPr>
              <a:stCxn id="7" idx="2"/>
              <a:endCxn id="8" idx="6"/>
            </p:cNvCxnSpPr>
            <p:nvPr/>
          </p:nvCxnSpPr>
          <p:spPr>
            <a:xfrm>
              <a:off x="2084387" y="3070225"/>
              <a:ext cx="3816350" cy="0"/>
            </a:xfrm>
            <a:prstGeom prst="line">
              <a:avLst/>
            </a:prstGeom>
            <a:noFill/>
            <a:ln w="57150" cap="flat" cmpd="sng" algn="ctr">
              <a:solidFill>
                <a:srgbClr val="0000FF"/>
              </a:solidFill>
              <a:prstDash val="solid"/>
              <a:miter lim="800000"/>
            </a:ln>
            <a:effectLst/>
          </p:spPr>
        </p:cxnSp>
        <p:sp>
          <p:nvSpPr>
            <p:cNvPr id="10" name="TextBox 6">
              <a:extLst>
                <a:ext uri="{FF2B5EF4-FFF2-40B4-BE49-F238E27FC236}">
                  <a16:creationId xmlns="" xmlns:a16="http://schemas.microsoft.com/office/drawing/2014/main" id="{D975DD24-4E99-44D5-A612-96ABA64AEB5D}"/>
                </a:ext>
              </a:extLst>
            </p:cNvPr>
            <p:cNvSpPr txBox="1">
              <a:spLocks noChangeArrowheads="1"/>
            </p:cNvSpPr>
            <p:nvPr/>
          </p:nvSpPr>
          <p:spPr bwMode="auto">
            <a:xfrm>
              <a:off x="1523050" y="2691858"/>
              <a:ext cx="647700" cy="69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defTabSz="717164" eaLnBrk="0" fontAlgn="base" latinLnBrk="0" hangingPunct="0">
                <a:lnSpc>
                  <a:spcPct val="100000"/>
                </a:lnSpc>
                <a:spcBef>
                  <a:spcPct val="0"/>
                </a:spcBef>
                <a:spcAft>
                  <a:spcPct val="0"/>
                </a:spcAft>
                <a:buClrTx/>
                <a:buSzTx/>
                <a:buFontTx/>
                <a:buNone/>
                <a:tabLst/>
                <a:defRPr/>
              </a:pPr>
              <a:r>
                <a:rPr kumimoji="0" lang="en-US" altLang="vi-VN" sz="2510" b="1"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A</a:t>
              </a:r>
              <a:endParaRPr kumimoji="0" lang="vi-VN" altLang="vi-VN" sz="2510" b="1"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TextBox 8">
              <a:extLst>
                <a:ext uri="{FF2B5EF4-FFF2-40B4-BE49-F238E27FC236}">
                  <a16:creationId xmlns="" xmlns:a16="http://schemas.microsoft.com/office/drawing/2014/main" id="{E221E8FF-E287-4C85-9AA5-7EA0168C48C6}"/>
                </a:ext>
              </a:extLst>
            </p:cNvPr>
            <p:cNvSpPr txBox="1">
              <a:spLocks noChangeArrowheads="1"/>
            </p:cNvSpPr>
            <p:nvPr/>
          </p:nvSpPr>
          <p:spPr bwMode="auto">
            <a:xfrm>
              <a:off x="5940425" y="2691858"/>
              <a:ext cx="647700" cy="69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defTabSz="717164" eaLnBrk="0" fontAlgn="base" latinLnBrk="0" hangingPunct="0">
                <a:lnSpc>
                  <a:spcPct val="100000"/>
                </a:lnSpc>
                <a:spcBef>
                  <a:spcPct val="0"/>
                </a:spcBef>
                <a:spcAft>
                  <a:spcPct val="0"/>
                </a:spcAft>
                <a:buClrTx/>
                <a:buSzTx/>
                <a:buFontTx/>
                <a:buNone/>
                <a:tabLst/>
                <a:defRPr/>
              </a:pPr>
              <a:r>
                <a:rPr kumimoji="0" lang="en-US" altLang="vi-VN" sz="2510" b="1"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B</a:t>
              </a:r>
              <a:endParaRPr kumimoji="0" lang="vi-VN" altLang="vi-VN" sz="2510" b="1"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 xmlns:a16="http://schemas.microsoft.com/office/drawing/2014/main" id="{3EA774F0-6F5F-40D7-AA07-DEB57B5AFFB1}"/>
                </a:ext>
              </a:extLst>
            </p:cNvPr>
            <p:cNvSpPr/>
            <p:nvPr/>
          </p:nvSpPr>
          <p:spPr>
            <a:xfrm>
              <a:off x="1146175" y="4875213"/>
              <a:ext cx="936625" cy="936625"/>
            </a:xfrm>
            <a:prstGeom prst="ellipse">
              <a:avLst/>
            </a:prstGeom>
            <a:noFill/>
            <a:ln w="57150" cap="flat" cmpd="sng" algn="ctr">
              <a:solidFill>
                <a:sysClr val="windowText" lastClr="000000"/>
              </a:solidFill>
              <a:prstDash val="solid"/>
              <a:miter lim="800000"/>
            </a:ln>
            <a:effectLst/>
          </p:spPr>
          <p:txBody>
            <a:bodyPr anchor="ctr"/>
            <a:lstStyle/>
            <a:p>
              <a:pPr marL="0" marR="0" lvl="0" indent="0" algn="ctr" defTabSz="717164" eaLnBrk="0" fontAlgn="base" latinLnBrk="0" hangingPunct="0">
                <a:lnSpc>
                  <a:spcPct val="100000"/>
                </a:lnSpc>
                <a:spcBef>
                  <a:spcPct val="0"/>
                </a:spcBef>
                <a:spcAft>
                  <a:spcPct val="0"/>
                </a:spcAft>
                <a:buClrTx/>
                <a:buSzTx/>
                <a:buFontTx/>
                <a:buNone/>
                <a:tabLst/>
                <a:defRPr/>
              </a:pPr>
              <a:endParaRPr kumimoji="0" lang="vi-VN" sz="1412" b="0" i="0" u="none" strike="noStrike" kern="0" cap="none" spc="0" normalizeH="0" baseline="0" noProof="0">
                <a:ln>
                  <a:noFill/>
                </a:ln>
                <a:solidFill>
                  <a:prstClr val="white"/>
                </a:solidFill>
                <a:effectLst/>
                <a:uLnTx/>
                <a:uFillTx/>
                <a:latin typeface="Arial"/>
              </a:endParaRPr>
            </a:p>
          </p:txBody>
        </p:sp>
        <p:sp>
          <p:nvSpPr>
            <p:cNvPr id="13" name="Oval 12">
              <a:extLst>
                <a:ext uri="{FF2B5EF4-FFF2-40B4-BE49-F238E27FC236}">
                  <a16:creationId xmlns="" xmlns:a16="http://schemas.microsoft.com/office/drawing/2014/main" id="{E15878DB-BF46-4F46-AB92-5C256567976E}"/>
                </a:ext>
              </a:extLst>
            </p:cNvPr>
            <p:cNvSpPr/>
            <p:nvPr/>
          </p:nvSpPr>
          <p:spPr>
            <a:xfrm>
              <a:off x="5900737" y="4891088"/>
              <a:ext cx="935038" cy="936625"/>
            </a:xfrm>
            <a:prstGeom prst="ellipse">
              <a:avLst/>
            </a:prstGeom>
            <a:noFill/>
            <a:ln w="57150" cap="flat" cmpd="sng" algn="ctr">
              <a:solidFill>
                <a:sysClr val="windowText" lastClr="000000"/>
              </a:solidFill>
              <a:prstDash val="solid"/>
              <a:miter lim="800000"/>
            </a:ln>
            <a:effectLst/>
          </p:spPr>
          <p:txBody>
            <a:bodyPr anchor="ctr"/>
            <a:lstStyle/>
            <a:p>
              <a:pPr marL="0" marR="0" lvl="0" indent="0" algn="ctr" defTabSz="717164" eaLnBrk="0" fontAlgn="base" latinLnBrk="0" hangingPunct="0">
                <a:lnSpc>
                  <a:spcPct val="100000"/>
                </a:lnSpc>
                <a:spcBef>
                  <a:spcPct val="0"/>
                </a:spcBef>
                <a:spcAft>
                  <a:spcPct val="0"/>
                </a:spcAft>
                <a:buClrTx/>
                <a:buSzTx/>
                <a:buFontTx/>
                <a:buNone/>
                <a:tabLst/>
                <a:defRPr/>
              </a:pPr>
              <a:endParaRPr kumimoji="0" lang="vi-VN" sz="1412" b="0" i="0" u="none" strike="noStrike" kern="0" cap="none" spc="0" normalizeH="0" baseline="0" noProof="0" dirty="0">
                <a:ln>
                  <a:noFill/>
                </a:ln>
                <a:solidFill>
                  <a:prstClr val="white"/>
                </a:solidFill>
                <a:effectLst/>
                <a:uLnTx/>
                <a:uFillTx/>
                <a:latin typeface="Arial"/>
              </a:endParaRPr>
            </a:p>
          </p:txBody>
        </p:sp>
        <p:cxnSp>
          <p:nvCxnSpPr>
            <p:cNvPr id="14" name="Straight Connector 13">
              <a:extLst>
                <a:ext uri="{FF2B5EF4-FFF2-40B4-BE49-F238E27FC236}">
                  <a16:creationId xmlns="" xmlns:a16="http://schemas.microsoft.com/office/drawing/2014/main" id="{5F4D8B64-FAF9-4937-BD75-DFD2B34A9E98}"/>
                </a:ext>
              </a:extLst>
            </p:cNvPr>
            <p:cNvCxnSpPr>
              <a:cxnSpLocks/>
            </p:cNvCxnSpPr>
            <p:nvPr/>
          </p:nvCxnSpPr>
          <p:spPr>
            <a:xfrm>
              <a:off x="2084387" y="5359400"/>
              <a:ext cx="3816350" cy="0"/>
            </a:xfrm>
            <a:prstGeom prst="line">
              <a:avLst/>
            </a:prstGeom>
            <a:noFill/>
            <a:ln w="57150" cap="flat" cmpd="sng" algn="ctr">
              <a:solidFill>
                <a:srgbClr val="0000FF"/>
              </a:solidFill>
              <a:prstDash val="solid"/>
              <a:miter lim="800000"/>
            </a:ln>
            <a:effectLst/>
          </p:spPr>
        </p:cxnSp>
        <p:sp>
          <p:nvSpPr>
            <p:cNvPr id="15" name="TextBox 12">
              <a:extLst>
                <a:ext uri="{FF2B5EF4-FFF2-40B4-BE49-F238E27FC236}">
                  <a16:creationId xmlns="" xmlns:a16="http://schemas.microsoft.com/office/drawing/2014/main" id="{67549D25-859A-473C-AE07-B8712F1F5AB4}"/>
                </a:ext>
              </a:extLst>
            </p:cNvPr>
            <p:cNvSpPr txBox="1">
              <a:spLocks noChangeArrowheads="1"/>
            </p:cNvSpPr>
            <p:nvPr/>
          </p:nvSpPr>
          <p:spPr bwMode="auto">
            <a:xfrm>
              <a:off x="2082800" y="4834442"/>
              <a:ext cx="647700" cy="69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defTabSz="717164" eaLnBrk="0" fontAlgn="base" latinLnBrk="0" hangingPunct="0">
                <a:lnSpc>
                  <a:spcPct val="100000"/>
                </a:lnSpc>
                <a:spcBef>
                  <a:spcPct val="0"/>
                </a:spcBef>
                <a:spcAft>
                  <a:spcPct val="0"/>
                </a:spcAft>
                <a:buClrTx/>
                <a:buSzTx/>
                <a:buFontTx/>
                <a:buNone/>
                <a:tabLst/>
                <a:defRPr/>
              </a:pPr>
              <a:r>
                <a:rPr kumimoji="0" lang="en-US" altLang="vi-VN" sz="2510" b="1"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a:t>
              </a:r>
              <a:endParaRPr kumimoji="0" lang="vi-VN" altLang="vi-VN" sz="2510" b="1"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TextBox 13">
              <a:extLst>
                <a:ext uri="{FF2B5EF4-FFF2-40B4-BE49-F238E27FC236}">
                  <a16:creationId xmlns="" xmlns:a16="http://schemas.microsoft.com/office/drawing/2014/main" id="{F9794AB5-1320-4FA3-9DD1-F0516F1B0055}"/>
                </a:ext>
              </a:extLst>
            </p:cNvPr>
            <p:cNvSpPr txBox="1">
              <a:spLocks noChangeArrowheads="1"/>
            </p:cNvSpPr>
            <p:nvPr/>
          </p:nvSpPr>
          <p:spPr bwMode="auto">
            <a:xfrm>
              <a:off x="5426595" y="4775200"/>
              <a:ext cx="647700" cy="69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defTabSz="717164" eaLnBrk="0" fontAlgn="base" latinLnBrk="0" hangingPunct="0">
                <a:lnSpc>
                  <a:spcPct val="100000"/>
                </a:lnSpc>
                <a:spcBef>
                  <a:spcPct val="0"/>
                </a:spcBef>
                <a:spcAft>
                  <a:spcPct val="0"/>
                </a:spcAft>
                <a:buClrTx/>
                <a:buSzTx/>
                <a:buFontTx/>
                <a:buNone/>
                <a:tabLst/>
                <a:defRPr/>
              </a:pPr>
              <a:r>
                <a:rPr kumimoji="0" lang="en-US" altLang="vi-VN" sz="251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endParaRPr kumimoji="0" lang="vi-VN" altLang="vi-VN" sz="251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 name="TextBox 17">
              <a:extLst>
                <a:ext uri="{FF2B5EF4-FFF2-40B4-BE49-F238E27FC236}">
                  <a16:creationId xmlns="" xmlns:a16="http://schemas.microsoft.com/office/drawing/2014/main" id="{72F1FDEB-A0A4-4AE2-A774-7D8BD040A695}"/>
                </a:ext>
              </a:extLst>
            </p:cNvPr>
            <p:cNvSpPr txBox="1">
              <a:spLocks noChangeArrowheads="1"/>
            </p:cNvSpPr>
            <p:nvPr/>
          </p:nvSpPr>
          <p:spPr bwMode="auto">
            <a:xfrm>
              <a:off x="3668714" y="6202361"/>
              <a:ext cx="1558100" cy="69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defTabSz="717164" eaLnBrk="0" fontAlgn="base" latinLnBrk="0" hangingPunct="0">
                <a:lnSpc>
                  <a:spcPct val="100000"/>
                </a:lnSpc>
                <a:spcBef>
                  <a:spcPct val="0"/>
                </a:spcBef>
                <a:spcAft>
                  <a:spcPct val="0"/>
                </a:spcAft>
                <a:buClrTx/>
                <a:buSzTx/>
                <a:buFontTx/>
                <a:buNone/>
                <a:tabLst/>
                <a:defRPr/>
              </a:pPr>
              <a:r>
                <a:rPr kumimoji="0" lang="en-US" altLang="vi-VN" sz="2510" b="1" i="1"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TH1</a:t>
              </a:r>
              <a:endParaRPr kumimoji="0" lang="vi-VN" altLang="vi-VN" sz="2510" b="1" i="1"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18" name="Group 26">
            <a:extLst>
              <a:ext uri="{FF2B5EF4-FFF2-40B4-BE49-F238E27FC236}">
                <a16:creationId xmlns="" xmlns:a16="http://schemas.microsoft.com/office/drawing/2014/main" id="{F14F5D7B-4621-4700-BE06-6BA3EFA636A3}"/>
              </a:ext>
            </a:extLst>
          </p:cNvPr>
          <p:cNvGrpSpPr>
            <a:grpSpLocks/>
          </p:cNvGrpSpPr>
          <p:nvPr/>
        </p:nvGrpSpPr>
        <p:grpSpPr bwMode="auto">
          <a:xfrm>
            <a:off x="6428677" y="4372602"/>
            <a:ext cx="4274888" cy="2951263"/>
            <a:chOff x="7972926" y="2024425"/>
            <a:chExt cx="6768752" cy="4895561"/>
          </a:xfrm>
        </p:grpSpPr>
        <p:sp>
          <p:nvSpPr>
            <p:cNvPr id="19" name="TextBox 18">
              <a:extLst>
                <a:ext uri="{FF2B5EF4-FFF2-40B4-BE49-F238E27FC236}">
                  <a16:creationId xmlns="" xmlns:a16="http://schemas.microsoft.com/office/drawing/2014/main" id="{22D412AE-86D0-4D13-B391-CA3198C0DD87}"/>
                </a:ext>
              </a:extLst>
            </p:cNvPr>
            <p:cNvSpPr txBox="1">
              <a:spLocks noChangeArrowheads="1"/>
            </p:cNvSpPr>
            <p:nvPr/>
          </p:nvSpPr>
          <p:spPr bwMode="auto">
            <a:xfrm>
              <a:off x="10437391" y="6126095"/>
              <a:ext cx="2288269" cy="793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defTabSz="717164" eaLnBrk="0" fontAlgn="base" latinLnBrk="0" hangingPunct="0">
                <a:lnSpc>
                  <a:spcPct val="100000"/>
                </a:lnSpc>
                <a:spcBef>
                  <a:spcPct val="0"/>
                </a:spcBef>
                <a:spcAft>
                  <a:spcPct val="0"/>
                </a:spcAft>
                <a:buClrTx/>
                <a:buSzTx/>
                <a:buFontTx/>
                <a:buNone/>
                <a:tabLst/>
                <a:defRPr/>
              </a:pPr>
              <a:r>
                <a:rPr kumimoji="0" lang="en-US" altLang="vi-VN" sz="2510" b="1" i="1"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TH2</a:t>
              </a:r>
              <a:endParaRPr kumimoji="0" lang="vi-VN" altLang="vi-VN" sz="2510" b="1" i="1"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20" name="Group 24">
              <a:extLst>
                <a:ext uri="{FF2B5EF4-FFF2-40B4-BE49-F238E27FC236}">
                  <a16:creationId xmlns="" xmlns:a16="http://schemas.microsoft.com/office/drawing/2014/main" id="{6E7E2D84-62FE-4E22-B6A9-C3F68DFA9651}"/>
                </a:ext>
              </a:extLst>
            </p:cNvPr>
            <p:cNvGrpSpPr>
              <a:grpSpLocks/>
            </p:cNvGrpSpPr>
            <p:nvPr/>
          </p:nvGrpSpPr>
          <p:grpSpPr bwMode="auto">
            <a:xfrm>
              <a:off x="7972926" y="2024425"/>
              <a:ext cx="6768752" cy="3548856"/>
              <a:chOff x="7972926" y="2024425"/>
              <a:chExt cx="6768752" cy="3548856"/>
            </a:xfrm>
          </p:grpSpPr>
          <p:grpSp>
            <p:nvGrpSpPr>
              <p:cNvPr id="21" name="Group 21">
                <a:extLst>
                  <a:ext uri="{FF2B5EF4-FFF2-40B4-BE49-F238E27FC236}">
                    <a16:creationId xmlns="" xmlns:a16="http://schemas.microsoft.com/office/drawing/2014/main" id="{E90E4D57-73C6-4377-A749-586521EB12B9}"/>
                  </a:ext>
                </a:extLst>
              </p:cNvPr>
              <p:cNvGrpSpPr>
                <a:grpSpLocks/>
              </p:cNvGrpSpPr>
              <p:nvPr/>
            </p:nvGrpSpPr>
            <p:grpSpPr bwMode="auto">
              <a:xfrm>
                <a:off x="7972926" y="2024425"/>
                <a:ext cx="6768752" cy="3548856"/>
                <a:chOff x="8492480" y="1810544"/>
                <a:chExt cx="6768752" cy="3548856"/>
              </a:xfrm>
            </p:grpSpPr>
            <p:cxnSp>
              <p:nvCxnSpPr>
                <p:cNvPr id="26" name="Straight Connector 25">
                  <a:extLst>
                    <a:ext uri="{FF2B5EF4-FFF2-40B4-BE49-F238E27FC236}">
                      <a16:creationId xmlns="" xmlns:a16="http://schemas.microsoft.com/office/drawing/2014/main" id="{FCD9DE31-17B5-4DCA-93A4-C5C36D83D88E}"/>
                    </a:ext>
                  </a:extLst>
                </p:cNvPr>
                <p:cNvCxnSpPr>
                  <a:cxnSpLocks/>
                </p:cNvCxnSpPr>
                <p:nvPr/>
              </p:nvCxnSpPr>
              <p:spPr>
                <a:xfrm>
                  <a:off x="10724390" y="2891531"/>
                  <a:ext cx="2520820" cy="0"/>
                </a:xfrm>
                <a:prstGeom prst="line">
                  <a:avLst/>
                </a:prstGeom>
                <a:noFill/>
                <a:ln w="57150" cap="flat" cmpd="sng" algn="ctr">
                  <a:solidFill>
                    <a:srgbClr val="0000FF"/>
                  </a:solidFill>
                  <a:prstDash val="solid"/>
                  <a:miter lim="800000"/>
                </a:ln>
                <a:effectLst/>
              </p:spPr>
            </p:cxnSp>
            <p:cxnSp>
              <p:nvCxnSpPr>
                <p:cNvPr id="27" name="Straight Connector 26">
                  <a:extLst>
                    <a:ext uri="{FF2B5EF4-FFF2-40B4-BE49-F238E27FC236}">
                      <a16:creationId xmlns="" xmlns:a16="http://schemas.microsoft.com/office/drawing/2014/main" id="{B0B0719A-B10B-4D5C-8D04-A7C037FB5847}"/>
                    </a:ext>
                  </a:extLst>
                </p:cNvPr>
                <p:cNvCxnSpPr>
                  <a:cxnSpLocks/>
                </p:cNvCxnSpPr>
                <p:nvPr/>
              </p:nvCxnSpPr>
              <p:spPr>
                <a:xfrm>
                  <a:off x="10724390" y="4053474"/>
                  <a:ext cx="2520820" cy="0"/>
                </a:xfrm>
                <a:prstGeom prst="line">
                  <a:avLst/>
                </a:prstGeom>
                <a:noFill/>
                <a:ln w="57150" cap="flat" cmpd="sng" algn="ctr">
                  <a:solidFill>
                    <a:srgbClr val="0000FF"/>
                  </a:solidFill>
                  <a:prstDash val="solid"/>
                  <a:miter lim="800000"/>
                </a:ln>
                <a:effectLst/>
              </p:spPr>
            </p:cxnSp>
            <p:cxnSp>
              <p:nvCxnSpPr>
                <p:cNvPr id="28" name="Straight Connector 27">
                  <a:extLst>
                    <a:ext uri="{FF2B5EF4-FFF2-40B4-BE49-F238E27FC236}">
                      <a16:creationId xmlns="" xmlns:a16="http://schemas.microsoft.com/office/drawing/2014/main" id="{5CCCD86A-353C-4ED4-B0F9-7340BEF936B3}"/>
                    </a:ext>
                  </a:extLst>
                </p:cNvPr>
                <p:cNvCxnSpPr>
                  <a:cxnSpLocks/>
                </p:cNvCxnSpPr>
                <p:nvPr/>
              </p:nvCxnSpPr>
              <p:spPr>
                <a:xfrm>
                  <a:off x="10184668" y="1878800"/>
                  <a:ext cx="1881091" cy="3481067"/>
                </a:xfrm>
                <a:prstGeom prst="line">
                  <a:avLst/>
                </a:prstGeom>
                <a:noFill/>
                <a:ln w="57150" cap="flat" cmpd="sng" algn="ctr">
                  <a:solidFill>
                    <a:sysClr val="windowText" lastClr="000000"/>
                  </a:solidFill>
                  <a:prstDash val="solid"/>
                  <a:miter lim="800000"/>
                </a:ln>
                <a:effectLst/>
              </p:spPr>
            </p:cxnSp>
            <p:cxnSp>
              <p:nvCxnSpPr>
                <p:cNvPr id="29" name="Straight Connector 28">
                  <a:extLst>
                    <a:ext uri="{FF2B5EF4-FFF2-40B4-BE49-F238E27FC236}">
                      <a16:creationId xmlns="" xmlns:a16="http://schemas.microsoft.com/office/drawing/2014/main" id="{D468861B-54BA-4DF7-9951-CDD1E70FB881}"/>
                    </a:ext>
                  </a:extLst>
                </p:cNvPr>
                <p:cNvCxnSpPr>
                  <a:cxnSpLocks/>
                </p:cNvCxnSpPr>
                <p:nvPr/>
              </p:nvCxnSpPr>
              <p:spPr>
                <a:xfrm flipH="1">
                  <a:off x="12065759" y="1823243"/>
                  <a:ext cx="1717587" cy="3520751"/>
                </a:xfrm>
                <a:prstGeom prst="line">
                  <a:avLst/>
                </a:prstGeom>
                <a:noFill/>
                <a:ln w="57150" cap="flat" cmpd="sng" algn="ctr">
                  <a:solidFill>
                    <a:sysClr val="windowText" lastClr="000000"/>
                  </a:solidFill>
                  <a:prstDash val="solid"/>
                  <a:miter lim="800000"/>
                </a:ln>
                <a:effectLst/>
              </p:spPr>
            </p:cxnSp>
            <p:cxnSp>
              <p:nvCxnSpPr>
                <p:cNvPr id="30" name="Straight Connector 29">
                  <a:extLst>
                    <a:ext uri="{FF2B5EF4-FFF2-40B4-BE49-F238E27FC236}">
                      <a16:creationId xmlns="" xmlns:a16="http://schemas.microsoft.com/office/drawing/2014/main" id="{58F732DE-C014-4003-A724-86DAC12BC6DA}"/>
                    </a:ext>
                  </a:extLst>
                </p:cNvPr>
                <p:cNvCxnSpPr>
                  <a:cxnSpLocks/>
                </p:cNvCxnSpPr>
                <p:nvPr/>
              </p:nvCxnSpPr>
              <p:spPr>
                <a:xfrm>
                  <a:off x="8492480" y="2026424"/>
                  <a:ext cx="3573279" cy="3317569"/>
                </a:xfrm>
                <a:prstGeom prst="line">
                  <a:avLst/>
                </a:prstGeom>
                <a:noFill/>
                <a:ln w="57150" cap="flat" cmpd="sng" algn="ctr">
                  <a:solidFill>
                    <a:sysClr val="windowText" lastClr="000000"/>
                  </a:solidFill>
                  <a:prstDash val="solid"/>
                  <a:miter lim="800000"/>
                </a:ln>
                <a:effectLst/>
              </p:spPr>
            </p:cxnSp>
            <p:cxnSp>
              <p:nvCxnSpPr>
                <p:cNvPr id="31" name="Straight Connector 30">
                  <a:extLst>
                    <a:ext uri="{FF2B5EF4-FFF2-40B4-BE49-F238E27FC236}">
                      <a16:creationId xmlns="" xmlns:a16="http://schemas.microsoft.com/office/drawing/2014/main" id="{AC649B35-EDAD-439F-9E07-F0A32C8C8C84}"/>
                    </a:ext>
                  </a:extLst>
                </p:cNvPr>
                <p:cNvCxnSpPr>
                  <a:cxnSpLocks/>
                </p:cNvCxnSpPr>
                <p:nvPr/>
              </p:nvCxnSpPr>
              <p:spPr>
                <a:xfrm flipH="1">
                  <a:off x="12065759" y="1810544"/>
                  <a:ext cx="3195473" cy="3533449"/>
                </a:xfrm>
                <a:prstGeom prst="line">
                  <a:avLst/>
                </a:prstGeom>
                <a:noFill/>
                <a:ln w="57150" cap="flat" cmpd="sng" algn="ctr">
                  <a:solidFill>
                    <a:sysClr val="windowText" lastClr="000000"/>
                  </a:solidFill>
                  <a:prstDash val="solid"/>
                  <a:miter lim="800000"/>
                </a:ln>
                <a:effectLst/>
              </p:spPr>
            </p:cxnSp>
          </p:grpSp>
          <p:sp>
            <p:nvSpPr>
              <p:cNvPr id="22" name="TextBox 6">
                <a:extLst>
                  <a:ext uri="{FF2B5EF4-FFF2-40B4-BE49-F238E27FC236}">
                    <a16:creationId xmlns="" xmlns:a16="http://schemas.microsoft.com/office/drawing/2014/main" id="{50CEAF3B-B387-4048-9BDD-C7312DA65B8D}"/>
                  </a:ext>
                </a:extLst>
              </p:cNvPr>
              <p:cNvSpPr txBox="1">
                <a:spLocks noChangeArrowheads="1"/>
              </p:cNvSpPr>
              <p:nvPr/>
            </p:nvSpPr>
            <p:spPr bwMode="auto">
              <a:xfrm>
                <a:off x="10152852" y="2601914"/>
                <a:ext cx="647700" cy="793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defTabSz="717164" eaLnBrk="0" fontAlgn="base" latinLnBrk="0" hangingPunct="0">
                  <a:lnSpc>
                    <a:spcPct val="100000"/>
                  </a:lnSpc>
                  <a:spcBef>
                    <a:spcPct val="0"/>
                  </a:spcBef>
                  <a:spcAft>
                    <a:spcPct val="0"/>
                  </a:spcAft>
                  <a:buClrTx/>
                  <a:buSzTx/>
                  <a:buFontTx/>
                  <a:buNone/>
                  <a:tabLst/>
                  <a:defRPr/>
                </a:pPr>
                <a:r>
                  <a:rPr kumimoji="0" lang="en-US" altLang="vi-VN" sz="2510" b="1"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A</a:t>
                </a:r>
                <a:endParaRPr kumimoji="0" lang="vi-VN" altLang="vi-VN" sz="2510" b="1"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3" name="TextBox 8">
                <a:extLst>
                  <a:ext uri="{FF2B5EF4-FFF2-40B4-BE49-F238E27FC236}">
                    <a16:creationId xmlns="" xmlns:a16="http://schemas.microsoft.com/office/drawing/2014/main" id="{EA34CB93-B6E8-4173-8689-04E94445C046}"/>
                  </a:ext>
                </a:extLst>
              </p:cNvPr>
              <p:cNvSpPr txBox="1">
                <a:spLocks noChangeArrowheads="1"/>
              </p:cNvSpPr>
              <p:nvPr/>
            </p:nvSpPr>
            <p:spPr bwMode="auto">
              <a:xfrm>
                <a:off x="12351398" y="2609851"/>
                <a:ext cx="647700" cy="793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defTabSz="717164" eaLnBrk="0" fontAlgn="base" latinLnBrk="0" hangingPunct="0">
                  <a:lnSpc>
                    <a:spcPct val="100000"/>
                  </a:lnSpc>
                  <a:spcBef>
                    <a:spcPct val="0"/>
                  </a:spcBef>
                  <a:spcAft>
                    <a:spcPct val="0"/>
                  </a:spcAft>
                  <a:buClrTx/>
                  <a:buSzTx/>
                  <a:buFontTx/>
                  <a:buNone/>
                  <a:tabLst/>
                  <a:defRPr/>
                </a:pPr>
                <a:r>
                  <a:rPr kumimoji="0" lang="en-US" altLang="vi-VN" sz="2510" b="1"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B</a:t>
                </a:r>
                <a:endParaRPr kumimoji="0" lang="vi-VN" altLang="vi-VN" sz="2510" b="1"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TextBox 12">
                <a:extLst>
                  <a:ext uri="{FF2B5EF4-FFF2-40B4-BE49-F238E27FC236}">
                    <a16:creationId xmlns="" xmlns:a16="http://schemas.microsoft.com/office/drawing/2014/main" id="{72FDFE16-5B4B-4A76-9AF9-26DADD78D214}"/>
                  </a:ext>
                </a:extLst>
              </p:cNvPr>
              <p:cNvSpPr txBox="1">
                <a:spLocks noChangeArrowheads="1"/>
              </p:cNvSpPr>
              <p:nvPr/>
            </p:nvSpPr>
            <p:spPr bwMode="auto">
              <a:xfrm>
                <a:off x="9789691" y="4253243"/>
                <a:ext cx="647700" cy="793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defTabSz="717164" eaLnBrk="0" fontAlgn="base" latinLnBrk="0" hangingPunct="0">
                  <a:lnSpc>
                    <a:spcPct val="100000"/>
                  </a:lnSpc>
                  <a:spcBef>
                    <a:spcPct val="0"/>
                  </a:spcBef>
                  <a:spcAft>
                    <a:spcPct val="0"/>
                  </a:spcAft>
                  <a:buClrTx/>
                  <a:buSzTx/>
                  <a:buFontTx/>
                  <a:buNone/>
                  <a:tabLst/>
                  <a:defRPr/>
                </a:pPr>
                <a:r>
                  <a:rPr kumimoji="0" lang="en-US" altLang="vi-VN" sz="2510" b="1"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a:t>
                </a:r>
                <a:endParaRPr kumimoji="0" lang="vi-VN" altLang="vi-VN" sz="2510" b="1"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5" name="TextBox 13">
                <a:extLst>
                  <a:ext uri="{FF2B5EF4-FFF2-40B4-BE49-F238E27FC236}">
                    <a16:creationId xmlns="" xmlns:a16="http://schemas.microsoft.com/office/drawing/2014/main" id="{3B1A92D3-90FC-4534-A1D6-89517D33D80B}"/>
                  </a:ext>
                </a:extLst>
              </p:cNvPr>
              <p:cNvSpPr txBox="1">
                <a:spLocks noChangeArrowheads="1"/>
              </p:cNvSpPr>
              <p:nvPr/>
            </p:nvSpPr>
            <p:spPr bwMode="auto">
              <a:xfrm>
                <a:off x="12703103" y="4144397"/>
                <a:ext cx="647700" cy="793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defTabSz="717164" eaLnBrk="0" fontAlgn="base" latinLnBrk="0" hangingPunct="0">
                  <a:lnSpc>
                    <a:spcPct val="100000"/>
                  </a:lnSpc>
                  <a:spcBef>
                    <a:spcPct val="0"/>
                  </a:spcBef>
                  <a:spcAft>
                    <a:spcPct val="0"/>
                  </a:spcAft>
                  <a:buClrTx/>
                  <a:buSzTx/>
                  <a:buFontTx/>
                  <a:buNone/>
                  <a:tabLst/>
                  <a:defRPr/>
                </a:pPr>
                <a:r>
                  <a:rPr kumimoji="0" lang="en-US" altLang="vi-VN" sz="2510" b="1"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D</a:t>
                </a:r>
                <a:endParaRPr kumimoji="0" lang="vi-VN" altLang="vi-VN" sz="2510" b="1"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69666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Giải SBT Vật Lí 6 | Giải bài tập Sách bài tập Vật Lí 6"/>
          <p:cNvSpPr>
            <a:spLocks noChangeAspect="1" noChangeArrowheads="1"/>
          </p:cNvSpPr>
          <p:nvPr/>
        </p:nvSpPr>
        <p:spPr bwMode="auto">
          <a:xfrm>
            <a:off x="169333" y="-212725"/>
            <a:ext cx="4064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7" name="Group 3">
            <a:extLst>
              <a:ext uri="{FF2B5EF4-FFF2-40B4-BE49-F238E27FC236}">
                <a16:creationId xmlns="" xmlns:a16="http://schemas.microsoft.com/office/drawing/2014/main" id="{83C77D25-56F3-4F7E-9F43-DDF2CAEFD7E1}"/>
              </a:ext>
            </a:extLst>
          </p:cNvPr>
          <p:cNvGrpSpPr>
            <a:grpSpLocks/>
          </p:cNvGrpSpPr>
          <p:nvPr/>
        </p:nvGrpSpPr>
        <p:grpSpPr bwMode="auto">
          <a:xfrm>
            <a:off x="548117" y="2273250"/>
            <a:ext cx="10584283" cy="1617982"/>
            <a:chOff x="555507" y="5610336"/>
            <a:chExt cx="8563863" cy="1225115"/>
          </a:xfrm>
        </p:grpSpPr>
        <p:pic>
          <p:nvPicPr>
            <p:cNvPr id="8" name="Picture 1">
              <a:extLst>
                <a:ext uri="{FF2B5EF4-FFF2-40B4-BE49-F238E27FC236}">
                  <a16:creationId xmlns="" xmlns:a16="http://schemas.microsoft.com/office/drawing/2014/main" id="{51630413-BB06-4291-A626-FDF45236AF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3367" y="5827339"/>
              <a:ext cx="7746003"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a:extLst>
                <a:ext uri="{FF2B5EF4-FFF2-40B4-BE49-F238E27FC236}">
                  <a16:creationId xmlns="" xmlns:a16="http://schemas.microsoft.com/office/drawing/2014/main" id="{39067D7F-3533-40ED-8C8D-D814BDB72D0A}"/>
                </a:ext>
              </a:extLst>
            </p:cNvPr>
            <p:cNvSpPr>
              <a:spLocks noChangeArrowheads="1"/>
            </p:cNvSpPr>
            <p:nvPr/>
          </p:nvSpPr>
          <p:spPr bwMode="auto">
            <a:xfrm>
              <a:off x="555507" y="5610336"/>
              <a:ext cx="837976" cy="465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551" tIns="53275" rIns="106551" bIns="53275" anchor="ctr">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algn="ctr" defTabSz="717164" fontAlgn="base">
                <a:spcBef>
                  <a:spcPct val="0"/>
                </a:spcBef>
                <a:spcAft>
                  <a:spcPct val="0"/>
                </a:spcAft>
                <a:buFontTx/>
                <a:buNone/>
              </a:pPr>
              <a:r>
                <a:rPr lang="en-US" altLang="vi-VN" sz="3294" b="1" dirty="0">
                  <a:solidFill>
                    <a:srgbClr val="FF0000"/>
                  </a:solidFill>
                  <a:latin typeface="Times New Roman" panose="02020603050405020304" pitchFamily="18" charset="0"/>
                  <a:cs typeface="Times New Roman" panose="02020603050405020304" pitchFamily="18" charset="0"/>
                </a:rPr>
                <a:t>  </a:t>
              </a:r>
              <a:r>
                <a:rPr lang="en-US" altLang="vi-VN" sz="2823" dirty="0" smtClean="0">
                  <a:solidFill>
                    <a:srgbClr val="000000"/>
                  </a:solidFill>
                  <a:latin typeface="Times New Roman" panose="02020603050405020304" pitchFamily="18" charset="0"/>
                  <a:cs typeface="Times New Roman" panose="02020603050405020304" pitchFamily="18" charset="0"/>
                </a:rPr>
                <a:t>b)</a:t>
              </a:r>
              <a:endParaRPr lang="en-US" altLang="vi-VN" sz="3294" i="1" dirty="0">
                <a:solidFill>
                  <a:srgbClr val="000000"/>
                </a:solidFill>
                <a:latin typeface="Times New Roman" panose="02020603050405020304" pitchFamily="18" charset="0"/>
                <a:cs typeface="Times New Roman" panose="02020603050405020304" pitchFamily="18" charset="0"/>
              </a:endParaRPr>
            </a:p>
          </p:txBody>
        </p:sp>
      </p:grpSp>
      <p:pic>
        <p:nvPicPr>
          <p:cNvPr id="9220" name="Picture 4" descr="C:\Users\STHC SCHOOL\Desktop\bai-1-trang-5-sach-bai-tap-vat-li-6.png"/>
          <p:cNvPicPr>
            <a:picLocks noChangeAspect="1" noChangeArrowheads="1"/>
          </p:cNvPicPr>
          <p:nvPr/>
        </p:nvPicPr>
        <p:blipFill rotWithShape="1">
          <a:blip r:embed="rId3">
            <a:extLst>
              <a:ext uri="{28A0092B-C50C-407E-A947-70E740481C1C}">
                <a14:useLocalDpi xmlns:a14="http://schemas.microsoft.com/office/drawing/2010/main" val="0"/>
              </a:ext>
            </a:extLst>
          </a:blip>
          <a:srcRect b="43740"/>
          <a:stretch/>
        </p:blipFill>
        <p:spPr bwMode="auto">
          <a:xfrm>
            <a:off x="1338848" y="620688"/>
            <a:ext cx="10386296" cy="109381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5">
            <a:extLst>
              <a:ext uri="{FF2B5EF4-FFF2-40B4-BE49-F238E27FC236}">
                <a16:creationId xmlns="" xmlns:a16="http://schemas.microsoft.com/office/drawing/2014/main" id="{39067D7F-3533-40ED-8C8D-D814BDB72D0A}"/>
              </a:ext>
            </a:extLst>
          </p:cNvPr>
          <p:cNvSpPr>
            <a:spLocks noChangeArrowheads="1"/>
          </p:cNvSpPr>
          <p:nvPr/>
        </p:nvSpPr>
        <p:spPr bwMode="auto">
          <a:xfrm>
            <a:off x="372533" y="620688"/>
            <a:ext cx="876387" cy="61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551" tIns="53275" rIns="106551" bIns="53275" anchor="ctr">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algn="ctr" defTabSz="717164" fontAlgn="base">
              <a:spcBef>
                <a:spcPct val="0"/>
              </a:spcBef>
              <a:spcAft>
                <a:spcPct val="0"/>
              </a:spcAft>
              <a:buFontTx/>
              <a:buNone/>
            </a:pPr>
            <a:r>
              <a:rPr lang="en-US" altLang="vi-VN" sz="3294" b="1" dirty="0" smtClean="0">
                <a:solidFill>
                  <a:srgbClr val="FF0000"/>
                </a:solidFill>
                <a:latin typeface="Times New Roman" panose="02020603050405020304" pitchFamily="18" charset="0"/>
                <a:cs typeface="Times New Roman" panose="02020603050405020304" pitchFamily="18" charset="0"/>
              </a:rPr>
              <a:t> </a:t>
            </a:r>
            <a:r>
              <a:rPr lang="en-US" altLang="vi-VN" sz="2823" dirty="0">
                <a:solidFill>
                  <a:srgbClr val="000000"/>
                </a:solidFill>
                <a:latin typeface="Times New Roman" panose="02020603050405020304" pitchFamily="18" charset="0"/>
                <a:cs typeface="Times New Roman" panose="02020603050405020304" pitchFamily="18" charset="0"/>
              </a:rPr>
              <a:t>a</a:t>
            </a:r>
            <a:r>
              <a:rPr lang="en-US" altLang="vi-VN" sz="2823" dirty="0" smtClean="0">
                <a:solidFill>
                  <a:srgbClr val="000000"/>
                </a:solidFill>
                <a:latin typeface="Times New Roman" panose="02020603050405020304" pitchFamily="18" charset="0"/>
                <a:cs typeface="Times New Roman" panose="02020603050405020304" pitchFamily="18" charset="0"/>
              </a:rPr>
              <a:t>)</a:t>
            </a:r>
            <a:endParaRPr lang="en-US" altLang="vi-VN" sz="3294" i="1" dirty="0">
              <a:solidFill>
                <a:srgbClr val="000000"/>
              </a:solidFill>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112964101"/>
              </p:ext>
            </p:extLst>
          </p:nvPr>
        </p:nvGraphicFramePr>
        <p:xfrm>
          <a:off x="1338848" y="4365104"/>
          <a:ext cx="8127999" cy="1554480"/>
        </p:xfrm>
        <a:graphic>
          <a:graphicData uri="http://schemas.openxmlformats.org/drawingml/2006/table">
            <a:tbl>
              <a:tblPr firstRow="1" bandRow="1">
                <a:tableStyleId>{5C22544A-7EE6-4342-B048-85BDC9FD1C3A}</a:tableStyleId>
              </a:tblPr>
              <a:tblGrid>
                <a:gridCol w="2709333"/>
                <a:gridCol w="2709333"/>
                <a:gridCol w="2709333"/>
              </a:tblGrid>
              <a:tr h="370840">
                <a:tc>
                  <a:txBody>
                    <a:bodyPr/>
                    <a:lstStyle/>
                    <a:p>
                      <a:pPr algn="ctr"/>
                      <a:r>
                        <a:rPr lang="en-US" sz="2800" dirty="0" smtClean="0">
                          <a:solidFill>
                            <a:schemeClr val="tx1"/>
                          </a:solidFill>
                          <a:latin typeface="Arial" panose="020B0604020202020204" pitchFamily="34" charset="0"/>
                          <a:cs typeface="Arial" panose="020B0604020202020204" pitchFamily="34" charset="0"/>
                        </a:rPr>
                        <a:t>Hình</a:t>
                      </a:r>
                      <a:endParaRPr lang="en-US" sz="2800" dirty="0">
                        <a:solidFill>
                          <a:schemeClr val="tx1"/>
                        </a:solidFill>
                        <a:latin typeface="Arial" panose="020B0604020202020204" pitchFamily="34" charset="0"/>
                        <a:cs typeface="Arial" panose="020B0604020202020204" pitchFamily="34" charset="0"/>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smtClean="0">
                          <a:solidFill>
                            <a:schemeClr val="tx1"/>
                          </a:solidFill>
                          <a:latin typeface="Arial" panose="020B0604020202020204" pitchFamily="34" charset="0"/>
                          <a:cs typeface="Arial" panose="020B0604020202020204" pitchFamily="34" charset="0"/>
                        </a:rPr>
                        <a:t>GHĐ</a:t>
                      </a:r>
                      <a:endParaRPr lang="en-US" sz="2800" dirty="0">
                        <a:solidFill>
                          <a:schemeClr val="tx1"/>
                        </a:solidFill>
                        <a:latin typeface="Arial" panose="020B0604020202020204" pitchFamily="34" charset="0"/>
                        <a:cs typeface="Arial" panose="020B0604020202020204" pitchFamily="34" charset="0"/>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smtClean="0">
                          <a:solidFill>
                            <a:schemeClr val="tx1"/>
                          </a:solidFill>
                          <a:latin typeface="Arial" panose="020B0604020202020204" pitchFamily="34" charset="0"/>
                          <a:cs typeface="Arial" panose="020B0604020202020204" pitchFamily="34" charset="0"/>
                        </a:rPr>
                        <a:t>ĐCNN</a:t>
                      </a:r>
                      <a:endParaRPr lang="en-US" sz="2800" dirty="0">
                        <a:solidFill>
                          <a:schemeClr val="tx1"/>
                        </a:solidFill>
                        <a:latin typeface="Arial" panose="020B0604020202020204" pitchFamily="34" charset="0"/>
                        <a:cs typeface="Arial" panose="020B0604020202020204" pitchFamily="34" charset="0"/>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ctr"/>
                      <a:r>
                        <a:rPr lang="en-US" sz="2800" dirty="0" smtClean="0">
                          <a:solidFill>
                            <a:schemeClr val="tx1"/>
                          </a:solidFill>
                          <a:latin typeface="Arial" panose="020B0604020202020204" pitchFamily="34" charset="0"/>
                          <a:cs typeface="Arial" panose="020B0604020202020204" pitchFamily="34" charset="0"/>
                        </a:rPr>
                        <a:t>a</a:t>
                      </a:r>
                      <a:endParaRPr lang="en-US" sz="2800" dirty="0">
                        <a:solidFill>
                          <a:schemeClr val="tx1"/>
                        </a:solidFill>
                        <a:latin typeface="Arial" panose="020B0604020202020204" pitchFamily="34" charset="0"/>
                        <a:cs typeface="Arial" panose="020B0604020202020204" pitchFamily="34" charset="0"/>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800" dirty="0">
                        <a:solidFill>
                          <a:schemeClr val="tx1"/>
                        </a:solidFill>
                        <a:latin typeface="Arial" panose="020B0604020202020204" pitchFamily="34" charset="0"/>
                        <a:cs typeface="Arial" panose="020B0604020202020204" pitchFamily="34" charset="0"/>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800">
                        <a:solidFill>
                          <a:schemeClr val="tx1"/>
                        </a:solidFill>
                        <a:latin typeface="Arial" panose="020B0604020202020204" pitchFamily="34" charset="0"/>
                        <a:cs typeface="Arial" panose="020B0604020202020204" pitchFamily="34" charset="0"/>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ctr"/>
                      <a:r>
                        <a:rPr lang="en-US" sz="2800" dirty="0" smtClean="0">
                          <a:solidFill>
                            <a:schemeClr val="tx1"/>
                          </a:solidFill>
                          <a:latin typeface="Arial" panose="020B0604020202020204" pitchFamily="34" charset="0"/>
                          <a:cs typeface="Arial" panose="020B0604020202020204" pitchFamily="34" charset="0"/>
                        </a:rPr>
                        <a:t>b</a:t>
                      </a:r>
                      <a:endParaRPr lang="en-US" sz="2800" dirty="0">
                        <a:solidFill>
                          <a:schemeClr val="tx1"/>
                        </a:solidFill>
                        <a:latin typeface="Arial" panose="020B0604020202020204" pitchFamily="34" charset="0"/>
                        <a:cs typeface="Arial" panose="020B0604020202020204" pitchFamily="34" charset="0"/>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800">
                        <a:solidFill>
                          <a:schemeClr val="tx1"/>
                        </a:solidFill>
                        <a:latin typeface="Arial" panose="020B0604020202020204" pitchFamily="34" charset="0"/>
                        <a:cs typeface="Arial" panose="020B0604020202020204" pitchFamily="34" charset="0"/>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800" dirty="0">
                        <a:solidFill>
                          <a:schemeClr val="tx1"/>
                        </a:solidFill>
                        <a:latin typeface="Arial" panose="020B0604020202020204" pitchFamily="34" charset="0"/>
                        <a:cs typeface="Arial" panose="020B0604020202020204" pitchFamily="34" charset="0"/>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0" name="TextBox 9"/>
          <p:cNvSpPr txBox="1"/>
          <p:nvPr/>
        </p:nvSpPr>
        <p:spPr>
          <a:xfrm>
            <a:off x="4474135" y="4903068"/>
            <a:ext cx="1871531" cy="523220"/>
          </a:xfrm>
          <a:prstGeom prst="rect">
            <a:avLst/>
          </a:prstGeom>
          <a:noFill/>
        </p:spPr>
        <p:txBody>
          <a:bodyPr wrap="square" rtlCol="0">
            <a:spAutoFit/>
          </a:bodyPr>
          <a:lstStyle/>
          <a:p>
            <a:r>
              <a:rPr lang="en-US" sz="2800" dirty="0" smtClean="0">
                <a:solidFill>
                  <a:srgbClr val="C00000"/>
                </a:solidFill>
                <a:latin typeface="Arial" panose="020B0604020202020204" pitchFamily="34" charset="0"/>
                <a:cs typeface="Arial" panose="020B0604020202020204" pitchFamily="34" charset="0"/>
              </a:rPr>
              <a:t>100cm</a:t>
            </a:r>
            <a:endParaRPr lang="en-US" sz="2800" dirty="0">
              <a:solidFill>
                <a:srgbClr val="C00000"/>
              </a:solidFill>
              <a:latin typeface="Arial" panose="020B0604020202020204" pitchFamily="34" charset="0"/>
              <a:cs typeface="Arial" panose="020B0604020202020204" pitchFamily="34" charset="0"/>
            </a:endParaRPr>
          </a:p>
        </p:txBody>
      </p:sp>
      <p:sp>
        <p:nvSpPr>
          <p:cNvPr id="15" name="TextBox 14"/>
          <p:cNvSpPr txBox="1"/>
          <p:nvPr/>
        </p:nvSpPr>
        <p:spPr>
          <a:xfrm>
            <a:off x="7152117" y="4903068"/>
            <a:ext cx="1871531" cy="523220"/>
          </a:xfrm>
          <a:prstGeom prst="rect">
            <a:avLst/>
          </a:prstGeom>
          <a:noFill/>
        </p:spPr>
        <p:txBody>
          <a:bodyPr wrap="square" rtlCol="0">
            <a:spAutoFit/>
          </a:bodyPr>
          <a:lstStyle/>
          <a:p>
            <a:r>
              <a:rPr lang="en-US" sz="2800" dirty="0" smtClean="0">
                <a:solidFill>
                  <a:srgbClr val="C00000"/>
                </a:solidFill>
                <a:latin typeface="Arial" panose="020B0604020202020204" pitchFamily="34" charset="0"/>
                <a:cs typeface="Arial" panose="020B0604020202020204" pitchFamily="34" charset="0"/>
              </a:rPr>
              <a:t>0,5cm</a:t>
            </a:r>
            <a:endParaRPr lang="en-US" sz="2800" dirty="0">
              <a:solidFill>
                <a:srgbClr val="C00000"/>
              </a:solidFill>
              <a:latin typeface="Arial" panose="020B0604020202020204" pitchFamily="34" charset="0"/>
              <a:cs typeface="Arial" panose="020B0604020202020204" pitchFamily="34" charset="0"/>
            </a:endParaRPr>
          </a:p>
        </p:txBody>
      </p:sp>
      <p:sp>
        <p:nvSpPr>
          <p:cNvPr id="16" name="TextBox 15"/>
          <p:cNvSpPr txBox="1"/>
          <p:nvPr/>
        </p:nvSpPr>
        <p:spPr>
          <a:xfrm>
            <a:off x="4519345" y="5426288"/>
            <a:ext cx="1871531" cy="523220"/>
          </a:xfrm>
          <a:prstGeom prst="rect">
            <a:avLst/>
          </a:prstGeom>
          <a:noFill/>
        </p:spPr>
        <p:txBody>
          <a:bodyPr wrap="square" rtlCol="0">
            <a:spAutoFit/>
          </a:bodyPr>
          <a:lstStyle/>
          <a:p>
            <a:r>
              <a:rPr lang="en-US" sz="2800" dirty="0" smtClean="0">
                <a:solidFill>
                  <a:srgbClr val="C00000"/>
                </a:solidFill>
                <a:latin typeface="Arial" panose="020B0604020202020204" pitchFamily="34" charset="0"/>
                <a:cs typeface="Arial" panose="020B0604020202020204" pitchFamily="34" charset="0"/>
              </a:rPr>
              <a:t>15cm</a:t>
            </a:r>
            <a:endParaRPr lang="en-US" sz="2800" dirty="0">
              <a:solidFill>
                <a:srgbClr val="C00000"/>
              </a:solidFill>
              <a:latin typeface="Arial" panose="020B0604020202020204" pitchFamily="34" charset="0"/>
              <a:cs typeface="Arial" panose="020B0604020202020204" pitchFamily="34" charset="0"/>
            </a:endParaRPr>
          </a:p>
        </p:txBody>
      </p:sp>
      <p:sp>
        <p:nvSpPr>
          <p:cNvPr id="17" name="TextBox 16"/>
          <p:cNvSpPr txBox="1"/>
          <p:nvPr/>
        </p:nvSpPr>
        <p:spPr>
          <a:xfrm>
            <a:off x="7096982" y="5426288"/>
            <a:ext cx="1871531" cy="523220"/>
          </a:xfrm>
          <a:prstGeom prst="rect">
            <a:avLst/>
          </a:prstGeom>
          <a:noFill/>
        </p:spPr>
        <p:txBody>
          <a:bodyPr wrap="square" rtlCol="0">
            <a:spAutoFit/>
          </a:bodyPr>
          <a:lstStyle/>
          <a:p>
            <a:r>
              <a:rPr lang="en-US" sz="2800" dirty="0" smtClean="0">
                <a:solidFill>
                  <a:srgbClr val="C00000"/>
                </a:solidFill>
                <a:latin typeface="Arial" panose="020B0604020202020204" pitchFamily="34" charset="0"/>
                <a:cs typeface="Arial" panose="020B0604020202020204" pitchFamily="34" charset="0"/>
              </a:rPr>
              <a:t>1cm</a:t>
            </a:r>
            <a:endParaRPr lang="en-US" sz="28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176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457199" y="457201"/>
            <a:ext cx="5727033" cy="1985211"/>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Quan </a:t>
            </a:r>
            <a:r>
              <a:rPr lang="en-US" sz="3200" b="1" dirty="0" err="1">
                <a:solidFill>
                  <a:schemeClr val="tx1"/>
                </a:solidFill>
                <a:latin typeface="Arial" panose="020B0604020202020204" pitchFamily="34" charset="0"/>
                <a:cs typeface="Arial" panose="020B0604020202020204" pitchFamily="34" charset="0"/>
              </a:rPr>
              <a:t>sát</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ký</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hiệu</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cảnh</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báo</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trong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hình</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bên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và</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cho</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biết</a:t>
            </a:r>
            <a:r>
              <a:rPr lang="en-US" sz="3200" b="1" dirty="0">
                <a:solidFill>
                  <a:schemeClr val="tx1"/>
                </a:solidFill>
                <a:latin typeface="Arial" panose="020B0604020202020204" pitchFamily="34" charset="0"/>
                <a:cs typeface="Arial" panose="020B0604020202020204" pitchFamily="34" charset="0"/>
              </a:rPr>
              <a:t> ý </a:t>
            </a:r>
            <a:r>
              <a:rPr lang="en-US" sz="3200" b="1" dirty="0" err="1">
                <a:solidFill>
                  <a:schemeClr val="tx1"/>
                </a:solidFill>
                <a:latin typeface="Arial" panose="020B0604020202020204" pitchFamily="34" charset="0"/>
                <a:cs typeface="Arial" panose="020B0604020202020204" pitchFamily="34" charset="0"/>
              </a:rPr>
              <a:t>nghĩa</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của</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ký</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hiệu</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đó</a:t>
            </a:r>
            <a:r>
              <a:rPr lang="en-US" sz="3200" b="1" dirty="0">
                <a:solidFill>
                  <a:schemeClr val="tx1"/>
                </a:solidFill>
                <a:latin typeface="Arial" panose="020B0604020202020204" pitchFamily="34" charset="0"/>
                <a:cs typeface="Arial" panose="020B0604020202020204" pitchFamily="34" charset="0"/>
              </a:rPr>
              <a:t>.</a:t>
            </a:r>
          </a:p>
          <a:p>
            <a:pPr algn="ctr"/>
            <a:endParaRPr lang="en-US" sz="3200" b="1" dirty="0">
              <a:solidFill>
                <a:schemeClr val="tx1"/>
              </a:solidFill>
              <a:latin typeface="Arial" panose="020B0604020202020204" pitchFamily="34" charset="0"/>
              <a:cs typeface="Arial" panose="020B0604020202020204" pitchFamily="34" charset="0"/>
            </a:endParaRPr>
          </a:p>
        </p:txBody>
      </p:sp>
      <p:sp>
        <p:nvSpPr>
          <p:cNvPr id="6" name="Rectangle: Rounded Corners 5"/>
          <p:cNvSpPr/>
          <p:nvPr/>
        </p:nvSpPr>
        <p:spPr>
          <a:xfrm>
            <a:off x="686299" y="3076076"/>
            <a:ext cx="5987455" cy="321554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Ý </a:t>
            </a:r>
            <a:r>
              <a:rPr lang="en-US" sz="3200" b="1" dirty="0" err="1">
                <a:solidFill>
                  <a:schemeClr val="tx1"/>
                </a:solidFill>
                <a:latin typeface="Arial" panose="020B0604020202020204" pitchFamily="34" charset="0"/>
                <a:cs typeface="Arial" panose="020B0604020202020204" pitchFamily="34" charset="0"/>
              </a:rPr>
              <a:t>nghĩa</a:t>
            </a:r>
            <a:r>
              <a:rPr lang="en-US" sz="3200" b="1" dirty="0">
                <a:solidFill>
                  <a:schemeClr val="tx1"/>
                </a:solidFill>
                <a:latin typeface="Arial" panose="020B0604020202020204" pitchFamily="34" charset="0"/>
                <a:cs typeface="Arial" panose="020B0604020202020204" pitchFamily="34" charset="0"/>
              </a:rPr>
              <a:t>:</a:t>
            </a:r>
          </a:p>
          <a:p>
            <a:pPr marL="457200" indent="-457200">
              <a:buFontTx/>
              <a:buChar char="-"/>
            </a:pPr>
            <a:r>
              <a:rPr lang="vi-VN" sz="3200" b="1" dirty="0">
                <a:solidFill>
                  <a:schemeClr val="tx1"/>
                </a:solidFill>
                <a:latin typeface="Arial" panose="020B0604020202020204" pitchFamily="34" charset="0"/>
                <a:cs typeface="Arial" panose="020B0604020202020204" pitchFamily="34" charset="0"/>
              </a:rPr>
              <a:t>Chất độc sinh học</a:t>
            </a:r>
            <a:r>
              <a:rPr lang="en-US" sz="3200" b="1" dirty="0">
                <a:solidFill>
                  <a:schemeClr val="tx1"/>
                </a:solidFill>
                <a:latin typeface="Arial" panose="020B0604020202020204" pitchFamily="34" charset="0"/>
                <a:cs typeface="Arial" panose="020B0604020202020204" pitchFamily="34" charset="0"/>
              </a:rPr>
              <a:t>.</a:t>
            </a:r>
          </a:p>
          <a:p>
            <a:pPr marL="457200" indent="-457200">
              <a:buFontTx/>
              <a:buChar char="-"/>
            </a:pPr>
            <a:r>
              <a:rPr lang="vi-VN" sz="3200" b="1" dirty="0">
                <a:solidFill>
                  <a:schemeClr val="tx1"/>
                </a:solidFill>
                <a:latin typeface="Arial" panose="020B0604020202020204" pitchFamily="34" charset="0"/>
                <a:cs typeface="Arial" panose="020B0604020202020204" pitchFamily="34" charset="0"/>
              </a:rPr>
              <a:t>Tác nhân virus, vi khuẩn nguy hiểm sinh học, không đến gần</a:t>
            </a:r>
            <a:r>
              <a:rPr lang="en-US" sz="3200" b="1" dirty="0">
                <a:solidFill>
                  <a:schemeClr val="tx1"/>
                </a:solidFill>
                <a:latin typeface="Arial" panose="020B0604020202020204" pitchFamily="34" charset="0"/>
                <a:cs typeface="Arial" panose="020B0604020202020204" pitchFamily="34" charset="0"/>
              </a:rPr>
              <a:t>.</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7099553" y="599134"/>
            <a:ext cx="4856051" cy="4341355"/>
          </a:xfrm>
          <a:prstGeom prst="rect">
            <a:avLst/>
          </a:prstGeom>
        </p:spPr>
      </p:pic>
      <p:sp>
        <p:nvSpPr>
          <p:cNvPr id="7" name="Sun 6">
            <a:hlinkClick r:id="rId4" action="ppaction://hlinksldjump"/>
          </p:cNvPr>
          <p:cNvSpPr/>
          <p:nvPr/>
        </p:nvSpPr>
        <p:spPr>
          <a:xfrm>
            <a:off x="10473804" y="5691116"/>
            <a:ext cx="1167736" cy="1027215"/>
          </a:xfrm>
          <a:prstGeom prst="sun">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380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8" presetClass="emph" presetSubtype="0" repeatCount="indefinite" fill="hold" grpId="0" nodeType="withEffect">
                                  <p:stCondLst>
                                    <p:cond delay="0"/>
                                  </p:stCondLst>
                                  <p:childTnLst>
                                    <p:animRot by="21600000">
                                      <p:cBhvr>
                                        <p:cTn id="9" dur="5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371" y="1700808"/>
            <a:ext cx="10992544"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le 5"/>
          <p:cNvSpPr/>
          <p:nvPr/>
        </p:nvSpPr>
        <p:spPr>
          <a:xfrm>
            <a:off x="1007435" y="260648"/>
            <a:ext cx="10177131" cy="122413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Arial" panose="020B0604020202020204" pitchFamily="34" charset="0"/>
                <a:cs typeface="Arial" panose="020B0604020202020204" pitchFamily="34" charset="0"/>
              </a:rPr>
              <a:t>Thực hành: đo chiều dài bằng thước.</a:t>
            </a:r>
          </a:p>
          <a:p>
            <a:pPr algn="ctr"/>
            <a:r>
              <a:rPr lang="en-US" sz="2800" b="1" dirty="0" smtClean="0">
                <a:solidFill>
                  <a:schemeClr val="tx1"/>
                </a:solidFill>
                <a:latin typeface="Arial" panose="020B0604020202020204" pitchFamily="34" charset="0"/>
                <a:cs typeface="Arial" panose="020B0604020202020204" pitchFamily="34" charset="0"/>
              </a:rPr>
              <a:t>(Tham khảo trang 22-23 sách giáo khoa)</a:t>
            </a:r>
            <a:endParaRPr lang="en-US" sz="28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26250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457199" y="457201"/>
            <a:ext cx="5727033" cy="1985211"/>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Quan </a:t>
            </a:r>
            <a:r>
              <a:rPr lang="en-US" sz="3200" b="1" dirty="0" err="1">
                <a:solidFill>
                  <a:schemeClr val="tx1"/>
                </a:solidFill>
                <a:latin typeface="Arial" panose="020B0604020202020204" pitchFamily="34" charset="0"/>
                <a:cs typeface="Arial" panose="020B0604020202020204" pitchFamily="34" charset="0"/>
              </a:rPr>
              <a:t>sát</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ký</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hiệu</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cảnh</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báo</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trong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hình</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bên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và</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cho</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biết</a:t>
            </a:r>
            <a:r>
              <a:rPr lang="en-US" sz="3200" b="1" dirty="0">
                <a:solidFill>
                  <a:schemeClr val="tx1"/>
                </a:solidFill>
                <a:latin typeface="Arial" panose="020B0604020202020204" pitchFamily="34" charset="0"/>
                <a:cs typeface="Arial" panose="020B0604020202020204" pitchFamily="34" charset="0"/>
              </a:rPr>
              <a:t> ý </a:t>
            </a:r>
            <a:r>
              <a:rPr lang="en-US" sz="3200" b="1" dirty="0" err="1">
                <a:solidFill>
                  <a:schemeClr val="tx1"/>
                </a:solidFill>
                <a:latin typeface="Arial" panose="020B0604020202020204" pitchFamily="34" charset="0"/>
                <a:cs typeface="Arial" panose="020B0604020202020204" pitchFamily="34" charset="0"/>
              </a:rPr>
              <a:t>nghĩa</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của</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ký</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hiệu</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đó</a:t>
            </a:r>
            <a:r>
              <a:rPr lang="en-US" sz="3200" b="1" dirty="0">
                <a:solidFill>
                  <a:schemeClr val="tx1"/>
                </a:solidFill>
                <a:latin typeface="Arial" panose="020B0604020202020204" pitchFamily="34" charset="0"/>
                <a:cs typeface="Arial" panose="020B0604020202020204" pitchFamily="34" charset="0"/>
              </a:rPr>
              <a:t>.</a:t>
            </a:r>
          </a:p>
          <a:p>
            <a:pPr algn="ctr"/>
            <a:endParaRPr lang="en-US" sz="3200" b="1" dirty="0">
              <a:solidFill>
                <a:schemeClr val="tx1"/>
              </a:solidFill>
              <a:latin typeface="Arial" panose="020B0604020202020204" pitchFamily="34" charset="0"/>
              <a:cs typeface="Arial" panose="020B0604020202020204" pitchFamily="34" charset="0"/>
            </a:endParaRPr>
          </a:p>
        </p:txBody>
      </p:sp>
      <p:sp>
        <p:nvSpPr>
          <p:cNvPr id="6" name="Rectangle: Rounded Corners 5"/>
          <p:cNvSpPr/>
          <p:nvPr/>
        </p:nvSpPr>
        <p:spPr>
          <a:xfrm>
            <a:off x="686299" y="3076076"/>
            <a:ext cx="5987455" cy="321554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Ý </a:t>
            </a:r>
            <a:r>
              <a:rPr lang="en-US" sz="3200" b="1" dirty="0" err="1">
                <a:solidFill>
                  <a:schemeClr val="tx1"/>
                </a:solidFill>
                <a:latin typeface="Arial" panose="020B0604020202020204" pitchFamily="34" charset="0"/>
                <a:cs typeface="Arial" panose="020B0604020202020204" pitchFamily="34" charset="0"/>
              </a:rPr>
              <a:t>nghĩa</a:t>
            </a:r>
            <a:r>
              <a:rPr lang="en-US" sz="3200" b="1" dirty="0">
                <a:solidFill>
                  <a:schemeClr val="tx1"/>
                </a:solidFill>
                <a:latin typeface="Arial" panose="020B0604020202020204" pitchFamily="34" charset="0"/>
                <a:cs typeface="Arial" panose="020B0604020202020204" pitchFamily="34" charset="0"/>
              </a:rPr>
              <a:t>:</a:t>
            </a:r>
          </a:p>
          <a:p>
            <a:pPr marL="457200" indent="-457200">
              <a:buFontTx/>
              <a:buChar char="-"/>
            </a:pPr>
            <a:r>
              <a:rPr lang="vi-VN" sz="3200" b="1" dirty="0">
                <a:solidFill>
                  <a:schemeClr val="tx1"/>
                </a:solidFill>
                <a:latin typeface="Arial" panose="020B0604020202020204" pitchFamily="34" charset="0"/>
                <a:cs typeface="Arial" panose="020B0604020202020204" pitchFamily="34" charset="0"/>
              </a:rPr>
              <a:t>Hóa chất độc hại</a:t>
            </a:r>
            <a:r>
              <a:rPr lang="en-US" sz="3200" b="1" dirty="0">
                <a:solidFill>
                  <a:schemeClr val="tx1"/>
                </a:solidFill>
                <a:latin typeface="Arial" panose="020B0604020202020204" pitchFamily="34" charset="0"/>
                <a:cs typeface="Arial" panose="020B0604020202020204" pitchFamily="34" charset="0"/>
              </a:rPr>
              <a:t>.</a:t>
            </a:r>
          </a:p>
          <a:p>
            <a:pPr marL="457200" indent="-457200">
              <a:buFontTx/>
              <a:buChar char="-"/>
            </a:pPr>
            <a:r>
              <a:rPr lang="vi-VN" sz="3200" b="1" dirty="0">
                <a:solidFill>
                  <a:schemeClr val="tx1"/>
                </a:solidFill>
                <a:latin typeface="Arial" panose="020B0604020202020204" pitchFamily="34" charset="0"/>
                <a:cs typeface="Arial" panose="020B0604020202020204" pitchFamily="34" charset="0"/>
              </a:rPr>
              <a:t>Hóa chất độc đối với sức khỏe, chỉ sử dụng cho mục đích thí nghiệm</a:t>
            </a:r>
            <a:r>
              <a:rPr lang="en-US" sz="3200" b="1" dirty="0">
                <a:solidFill>
                  <a:schemeClr val="tx1"/>
                </a:solidFill>
                <a:latin typeface="Arial" panose="020B0604020202020204" pitchFamily="34" charset="0"/>
                <a:cs typeface="Arial" panose="020B0604020202020204" pitchFamily="34" charset="0"/>
              </a:rPr>
              <a:t>.</a:t>
            </a:r>
          </a:p>
        </p:txBody>
      </p:sp>
      <p:pic>
        <p:nvPicPr>
          <p:cNvPr id="2" name="Picture 1"/>
          <p:cNvPicPr>
            <a:picLocks noChangeAspect="1"/>
          </p:cNvPicPr>
          <p:nvPr/>
        </p:nvPicPr>
        <p:blipFill>
          <a:blip r:embed="rId2"/>
          <a:stretch>
            <a:fillRect/>
          </a:stretch>
        </p:blipFill>
        <p:spPr>
          <a:xfrm>
            <a:off x="7081422" y="457201"/>
            <a:ext cx="4916363" cy="4308152"/>
          </a:xfrm>
          <a:prstGeom prst="rect">
            <a:avLst/>
          </a:prstGeom>
        </p:spPr>
      </p:pic>
      <p:sp>
        <p:nvSpPr>
          <p:cNvPr id="7" name="Sun 6">
            <a:hlinkClick r:id="rId3" action="ppaction://hlinksldjump"/>
          </p:cNvPr>
          <p:cNvSpPr/>
          <p:nvPr/>
        </p:nvSpPr>
        <p:spPr>
          <a:xfrm>
            <a:off x="10473804" y="5691116"/>
            <a:ext cx="1167736" cy="1027215"/>
          </a:xfrm>
          <a:prstGeom prst="sun">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3180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8" presetClass="emph" presetSubtype="0" repeatCount="indefinite" fill="hold" grpId="0" nodeType="withEffect">
                                  <p:stCondLst>
                                    <p:cond delay="0"/>
                                  </p:stCondLst>
                                  <p:childTnLst>
                                    <p:animRot by="21600000">
                                      <p:cBhvr>
                                        <p:cTn id="9" dur="5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457199" y="457201"/>
            <a:ext cx="5727033" cy="1985211"/>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Quan </a:t>
            </a:r>
            <a:r>
              <a:rPr lang="en-US" sz="3200" b="1" dirty="0" err="1">
                <a:solidFill>
                  <a:schemeClr val="tx1"/>
                </a:solidFill>
                <a:latin typeface="Arial" panose="020B0604020202020204" pitchFamily="34" charset="0"/>
                <a:cs typeface="Arial" panose="020B0604020202020204" pitchFamily="34" charset="0"/>
              </a:rPr>
              <a:t>sát</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ký</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hiệu</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cảnh</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báo</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trong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hình</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bên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và</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cho</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biết</a:t>
            </a:r>
            <a:r>
              <a:rPr lang="en-US" sz="3200" b="1" dirty="0">
                <a:solidFill>
                  <a:schemeClr val="tx1"/>
                </a:solidFill>
                <a:latin typeface="Arial" panose="020B0604020202020204" pitchFamily="34" charset="0"/>
                <a:cs typeface="Arial" panose="020B0604020202020204" pitchFamily="34" charset="0"/>
              </a:rPr>
              <a:t> ý </a:t>
            </a:r>
            <a:r>
              <a:rPr lang="en-US" sz="3200" b="1" dirty="0" err="1">
                <a:solidFill>
                  <a:schemeClr val="tx1"/>
                </a:solidFill>
                <a:latin typeface="Arial" panose="020B0604020202020204" pitchFamily="34" charset="0"/>
                <a:cs typeface="Arial" panose="020B0604020202020204" pitchFamily="34" charset="0"/>
              </a:rPr>
              <a:t>nghĩa</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của</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ký</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hiệu</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đó</a:t>
            </a:r>
            <a:r>
              <a:rPr lang="en-US" sz="3200" b="1" dirty="0">
                <a:solidFill>
                  <a:schemeClr val="tx1"/>
                </a:solidFill>
                <a:latin typeface="Arial" panose="020B0604020202020204" pitchFamily="34" charset="0"/>
                <a:cs typeface="Arial" panose="020B0604020202020204" pitchFamily="34" charset="0"/>
              </a:rPr>
              <a:t>.</a:t>
            </a:r>
          </a:p>
          <a:p>
            <a:pPr algn="ctr"/>
            <a:endParaRPr lang="en-US" sz="3200" b="1" dirty="0">
              <a:solidFill>
                <a:schemeClr val="tx1"/>
              </a:solidFill>
              <a:latin typeface="Arial" panose="020B0604020202020204" pitchFamily="34" charset="0"/>
              <a:cs typeface="Arial" panose="020B0604020202020204" pitchFamily="34" charset="0"/>
            </a:endParaRPr>
          </a:p>
        </p:txBody>
      </p:sp>
      <p:sp>
        <p:nvSpPr>
          <p:cNvPr id="6" name="Rectangle: Rounded Corners 5"/>
          <p:cNvSpPr/>
          <p:nvPr/>
        </p:nvSpPr>
        <p:spPr>
          <a:xfrm>
            <a:off x="457199" y="3048450"/>
            <a:ext cx="6571409" cy="321554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Ý </a:t>
            </a:r>
            <a:r>
              <a:rPr lang="en-US" sz="3200" b="1" dirty="0" err="1">
                <a:solidFill>
                  <a:schemeClr val="tx1"/>
                </a:solidFill>
                <a:latin typeface="Arial" panose="020B0604020202020204" pitchFamily="34" charset="0"/>
                <a:cs typeface="Arial" panose="020B0604020202020204" pitchFamily="34" charset="0"/>
              </a:rPr>
              <a:t>nghĩa</a:t>
            </a:r>
            <a:r>
              <a:rPr lang="en-US" sz="3200" b="1" dirty="0">
                <a:solidFill>
                  <a:schemeClr val="tx1"/>
                </a:solidFill>
                <a:latin typeface="Arial" panose="020B0604020202020204" pitchFamily="34" charset="0"/>
                <a:cs typeface="Arial" panose="020B0604020202020204" pitchFamily="34" charset="0"/>
              </a:rPr>
              <a:t>:</a:t>
            </a:r>
          </a:p>
          <a:p>
            <a:r>
              <a:rPr lang="en-US" sz="3200" b="1" dirty="0">
                <a:solidFill>
                  <a:schemeClr val="tx1"/>
                </a:solidFill>
                <a:latin typeface="Arial" panose="020B0604020202020204" pitchFamily="34" charset="0"/>
                <a:cs typeface="Arial" panose="020B0604020202020204" pitchFamily="34" charset="0"/>
              </a:rPr>
              <a:t>- </a:t>
            </a:r>
            <a:r>
              <a:rPr lang="vi-VN" sz="3200" b="1" dirty="0">
                <a:solidFill>
                  <a:schemeClr val="tx1"/>
                </a:solidFill>
                <a:latin typeface="Arial" panose="020B0604020202020204" pitchFamily="34" charset="0"/>
                <a:cs typeface="Arial" panose="020B0604020202020204" pitchFamily="34" charset="0"/>
              </a:rPr>
              <a:t>Nguy hiểm về điện</a:t>
            </a:r>
            <a:r>
              <a:rPr lang="en-US" sz="3200" b="1" dirty="0">
                <a:solidFill>
                  <a:schemeClr val="tx1"/>
                </a:solidFill>
                <a:latin typeface="Arial" panose="020B0604020202020204" pitchFamily="34" charset="0"/>
                <a:cs typeface="Arial" panose="020B0604020202020204" pitchFamily="34" charset="0"/>
              </a:rPr>
              <a:t>.</a:t>
            </a:r>
          </a:p>
          <a:p>
            <a:r>
              <a:rPr lang="en-US" sz="3200" b="1" dirty="0">
                <a:solidFill>
                  <a:schemeClr val="tx1"/>
                </a:solidFill>
                <a:latin typeface="Arial" panose="020B0604020202020204" pitchFamily="34" charset="0"/>
                <a:cs typeface="Arial" panose="020B0604020202020204" pitchFamily="34" charset="0"/>
              </a:rPr>
              <a:t>- </a:t>
            </a:r>
            <a:r>
              <a:rPr lang="vi-VN" sz="3200" b="1" dirty="0">
                <a:solidFill>
                  <a:schemeClr val="tx1"/>
                </a:solidFill>
                <a:latin typeface="Arial" panose="020B0604020202020204" pitchFamily="34" charset="0"/>
                <a:cs typeface="Arial" panose="020B0604020202020204" pitchFamily="34" charset="0"/>
              </a:rPr>
              <a:t>Tránh xa vì có thể bị điện giật</a:t>
            </a:r>
            <a:r>
              <a:rPr lang="en-US" sz="3200" b="1" dirty="0">
                <a:solidFill>
                  <a:schemeClr val="tx1"/>
                </a:solidFill>
                <a:latin typeface="Arial" panose="020B0604020202020204" pitchFamily="34" charset="0"/>
                <a:cs typeface="Arial" panose="020B0604020202020204" pitchFamily="34" charset="0"/>
              </a:rPr>
              <a:t>.</a:t>
            </a:r>
          </a:p>
        </p:txBody>
      </p:sp>
      <p:pic>
        <p:nvPicPr>
          <p:cNvPr id="7" name="Picture 4" descr="Biển chỉ dẫn - Biển báo an toàn - Biển hiệu - Biển báo - Biển bảng cảnh báo  có điệ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57708" y="627234"/>
            <a:ext cx="4594302" cy="4028987"/>
          </a:xfrm>
          <a:prstGeom prst="rect">
            <a:avLst/>
          </a:prstGeom>
          <a:noFill/>
          <a:extLst>
            <a:ext uri="{909E8E84-426E-40DD-AFC4-6F175D3DCCD1}">
              <a14:hiddenFill xmlns:a14="http://schemas.microsoft.com/office/drawing/2010/main">
                <a:solidFill>
                  <a:srgbClr val="FFFFFF"/>
                </a:solidFill>
              </a14:hiddenFill>
            </a:ext>
          </a:extLst>
        </p:spPr>
      </p:pic>
      <p:sp>
        <p:nvSpPr>
          <p:cNvPr id="8" name="Sun 7">
            <a:hlinkClick r:id="rId3" action="ppaction://hlinksldjump"/>
          </p:cNvPr>
          <p:cNvSpPr/>
          <p:nvPr/>
        </p:nvSpPr>
        <p:spPr>
          <a:xfrm>
            <a:off x="10473804" y="5691116"/>
            <a:ext cx="1167736" cy="1027215"/>
          </a:xfrm>
          <a:prstGeom prst="sun">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0550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8" presetClass="emph" presetSubtype="0" repeatCount="indefinite" fill="hold" grpId="0" nodeType="withEffect">
                                  <p:stCondLst>
                                    <p:cond delay="0"/>
                                  </p:stCondLst>
                                  <p:childTnLst>
                                    <p:animRot by="21600000">
                                      <p:cBhvr>
                                        <p:cTn id="9" dur="5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457199" y="457201"/>
            <a:ext cx="5727033" cy="1985211"/>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Quan </a:t>
            </a:r>
            <a:r>
              <a:rPr lang="en-US" sz="3200" b="1" dirty="0" err="1">
                <a:solidFill>
                  <a:schemeClr val="tx1"/>
                </a:solidFill>
                <a:latin typeface="Arial" panose="020B0604020202020204" pitchFamily="34" charset="0"/>
                <a:cs typeface="Arial" panose="020B0604020202020204" pitchFamily="34" charset="0"/>
              </a:rPr>
              <a:t>sát</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ký</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hiệu</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cảnh</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báo</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trong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hình</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bên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và</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cho</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biết</a:t>
            </a:r>
            <a:r>
              <a:rPr lang="en-US" sz="3200" b="1" dirty="0">
                <a:solidFill>
                  <a:schemeClr val="tx1"/>
                </a:solidFill>
                <a:latin typeface="Arial" panose="020B0604020202020204" pitchFamily="34" charset="0"/>
                <a:cs typeface="Arial" panose="020B0604020202020204" pitchFamily="34" charset="0"/>
              </a:rPr>
              <a:t> ý </a:t>
            </a:r>
            <a:r>
              <a:rPr lang="en-US" sz="3200" b="1" dirty="0" err="1">
                <a:solidFill>
                  <a:schemeClr val="tx1"/>
                </a:solidFill>
                <a:latin typeface="Arial" panose="020B0604020202020204" pitchFamily="34" charset="0"/>
                <a:cs typeface="Arial" panose="020B0604020202020204" pitchFamily="34" charset="0"/>
              </a:rPr>
              <a:t>nghĩa</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của</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ký</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hiệu</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đó</a:t>
            </a:r>
            <a:r>
              <a:rPr lang="en-US" sz="3200" b="1" dirty="0">
                <a:solidFill>
                  <a:schemeClr val="tx1"/>
                </a:solidFill>
                <a:latin typeface="Arial" panose="020B0604020202020204" pitchFamily="34" charset="0"/>
                <a:cs typeface="Arial" panose="020B0604020202020204" pitchFamily="34" charset="0"/>
              </a:rPr>
              <a:t>.</a:t>
            </a:r>
          </a:p>
          <a:p>
            <a:pPr algn="ctr"/>
            <a:endParaRPr lang="en-US" sz="3200" b="1" dirty="0">
              <a:solidFill>
                <a:schemeClr val="tx1"/>
              </a:solidFill>
              <a:latin typeface="Arial" panose="020B0604020202020204" pitchFamily="34" charset="0"/>
              <a:cs typeface="Arial" panose="020B0604020202020204" pitchFamily="34" charset="0"/>
            </a:endParaRPr>
          </a:p>
        </p:txBody>
      </p:sp>
      <p:sp>
        <p:nvSpPr>
          <p:cNvPr id="6" name="Rectangle: Rounded Corners 5"/>
          <p:cNvSpPr/>
          <p:nvPr/>
        </p:nvSpPr>
        <p:spPr>
          <a:xfrm>
            <a:off x="686299" y="3076076"/>
            <a:ext cx="5987455" cy="321554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Ý </a:t>
            </a:r>
            <a:r>
              <a:rPr lang="en-US" sz="3200" b="1" dirty="0" err="1">
                <a:solidFill>
                  <a:schemeClr val="tx1"/>
                </a:solidFill>
                <a:latin typeface="Arial" panose="020B0604020202020204" pitchFamily="34" charset="0"/>
                <a:cs typeface="Arial" panose="020B0604020202020204" pitchFamily="34" charset="0"/>
              </a:rPr>
              <a:t>nghĩa</a:t>
            </a:r>
            <a:r>
              <a:rPr lang="en-US" sz="3200" b="1" dirty="0">
                <a:solidFill>
                  <a:schemeClr val="tx1"/>
                </a:solidFill>
                <a:latin typeface="Arial" panose="020B0604020202020204" pitchFamily="34" charset="0"/>
                <a:cs typeface="Arial" panose="020B0604020202020204" pitchFamily="34" charset="0"/>
              </a:rPr>
              <a:t>:</a:t>
            </a:r>
          </a:p>
          <a:p>
            <a:pPr marL="457200" indent="-457200">
              <a:buFontTx/>
              <a:buChar char="-"/>
            </a:pPr>
            <a:r>
              <a:rPr lang="vi-VN" sz="3200" b="1" dirty="0">
                <a:solidFill>
                  <a:schemeClr val="tx1"/>
                </a:solidFill>
                <a:latin typeface="Arial" panose="020B0604020202020204" pitchFamily="34" charset="0"/>
                <a:cs typeface="Arial" panose="020B0604020202020204" pitchFamily="34" charset="0"/>
              </a:rPr>
              <a:t>Chất phóng xạ</a:t>
            </a:r>
            <a:r>
              <a:rPr lang="en-US" sz="3200" b="1" dirty="0">
                <a:solidFill>
                  <a:schemeClr val="tx1"/>
                </a:solidFill>
                <a:latin typeface="Arial" panose="020B0604020202020204" pitchFamily="34" charset="0"/>
                <a:cs typeface="Arial" panose="020B0604020202020204" pitchFamily="34" charset="0"/>
              </a:rPr>
              <a:t>. </a:t>
            </a:r>
          </a:p>
          <a:p>
            <a:pPr marL="457200" indent="-457200">
              <a:buFontTx/>
              <a:buChar char="-"/>
            </a:pPr>
            <a:r>
              <a:rPr lang="vi-VN" sz="3200" b="1" dirty="0">
                <a:solidFill>
                  <a:schemeClr val="tx1"/>
                </a:solidFill>
                <a:latin typeface="Arial" panose="020B0604020202020204" pitchFamily="34" charset="0"/>
                <a:cs typeface="Arial" panose="020B0604020202020204" pitchFamily="34" charset="0"/>
              </a:rPr>
              <a:t>Nguồn phóng xạ gây nguy hiểm cho sức khỏe</a:t>
            </a:r>
            <a:r>
              <a:rPr lang="en-US" sz="3200" b="1" dirty="0">
                <a:solidFill>
                  <a:schemeClr val="tx1"/>
                </a:solidFill>
                <a:latin typeface="Arial" panose="020B0604020202020204" pitchFamily="34" charset="0"/>
                <a:cs typeface="Arial" panose="020B0604020202020204" pitchFamily="34" charset="0"/>
              </a:rPr>
              <a:t>.</a:t>
            </a:r>
          </a:p>
        </p:txBody>
      </p:sp>
      <p:pic>
        <p:nvPicPr>
          <p:cNvPr id="8" name="Picture 2" descr="Đánh giá mức độ nguy hại của Nguồn phóng xạ - Cổng thông t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6039" y="765478"/>
            <a:ext cx="5415961" cy="3918369"/>
          </a:xfrm>
          <a:prstGeom prst="rect">
            <a:avLst/>
          </a:prstGeom>
          <a:noFill/>
          <a:extLst>
            <a:ext uri="{909E8E84-426E-40DD-AFC4-6F175D3DCCD1}">
              <a14:hiddenFill xmlns:a14="http://schemas.microsoft.com/office/drawing/2010/main">
                <a:solidFill>
                  <a:srgbClr val="FFFFFF"/>
                </a:solidFill>
              </a14:hiddenFill>
            </a:ext>
          </a:extLst>
        </p:spPr>
      </p:pic>
      <p:sp>
        <p:nvSpPr>
          <p:cNvPr id="9" name="Sun 8">
            <a:hlinkClick r:id="rId3" action="ppaction://hlinksldjump"/>
          </p:cNvPr>
          <p:cNvSpPr/>
          <p:nvPr/>
        </p:nvSpPr>
        <p:spPr>
          <a:xfrm>
            <a:off x="10473804" y="5691116"/>
            <a:ext cx="1167736" cy="1027215"/>
          </a:xfrm>
          <a:prstGeom prst="sun">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3902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8" presetClass="emph" presetSubtype="0" repeatCount="indefinite" fill="hold" grpId="0" nodeType="withEffect">
                                  <p:stCondLst>
                                    <p:cond delay="0"/>
                                  </p:stCondLst>
                                  <p:childTnLst>
                                    <p:animRot by="21600000">
                                      <p:cBhvr>
                                        <p:cTn id="9" dur="5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xmlns="" name="Parallax" id="{3388167B-A2EB-4685-9635-1831D9AEF8C4}" vid="{4F7A876A-7598-49CA-AFC8-8EDA2551E4A7}"/>
    </a:ext>
  </a:extLst>
</a:theme>
</file>

<file path=ppt/theme/theme3.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xmlns="" name="Main Event" id="{AC372BB4-D83D-411E-B849-B641926BA760}" vid="{F1EFBDE3-1A95-4E3D-81AD-1F53D65BEA01}"/>
    </a:ext>
  </a:extLst>
</a:theme>
</file>

<file path=ppt/theme/theme4.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1079</TotalTime>
  <Words>2853</Words>
  <Application>Microsoft Office PowerPoint</Application>
  <PresentationFormat>Custom</PresentationFormat>
  <Paragraphs>303</Paragraphs>
  <Slides>60</Slides>
  <Notes>0</Notes>
  <HiddenSlides>0</HiddenSlides>
  <MMClips>1</MMClips>
  <ScaleCrop>false</ScaleCrop>
  <HeadingPairs>
    <vt:vector size="4" baseType="variant">
      <vt:variant>
        <vt:lpstr>Theme</vt:lpstr>
      </vt:variant>
      <vt:variant>
        <vt:i4>5</vt:i4>
      </vt:variant>
      <vt:variant>
        <vt:lpstr>Slide Titles</vt:lpstr>
      </vt:variant>
      <vt:variant>
        <vt:i4>60</vt:i4>
      </vt:variant>
    </vt:vector>
  </HeadingPairs>
  <TitlesOfParts>
    <vt:vector size="65" baseType="lpstr">
      <vt:lpstr>Office Theme</vt:lpstr>
      <vt:lpstr>Parallax</vt:lpstr>
      <vt:lpstr>Main Event</vt:lpstr>
      <vt:lpstr>Adjacency</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STHC SCHOOL</cp:lastModifiedBy>
  <cp:revision>60</cp:revision>
  <dcterms:created xsi:type="dcterms:W3CDTF">2021-08-31T13:13:07Z</dcterms:created>
  <dcterms:modified xsi:type="dcterms:W3CDTF">2021-09-17T14:15:23Z</dcterms:modified>
</cp:coreProperties>
</file>